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5"/>
  </p:notesMasterIdLst>
  <p:sldIdLst>
    <p:sldId id="317" r:id="rId2"/>
    <p:sldId id="466" r:id="rId3"/>
    <p:sldId id="368" r:id="rId4"/>
    <p:sldId id="376" r:id="rId5"/>
    <p:sldId id="419" r:id="rId6"/>
    <p:sldId id="422" r:id="rId7"/>
    <p:sldId id="423" r:id="rId8"/>
    <p:sldId id="424" r:id="rId9"/>
    <p:sldId id="425" r:id="rId10"/>
    <p:sldId id="426" r:id="rId11"/>
    <p:sldId id="427" r:id="rId12"/>
    <p:sldId id="430" r:id="rId13"/>
    <p:sldId id="378" r:id="rId14"/>
    <p:sldId id="380" r:id="rId15"/>
    <p:sldId id="382" r:id="rId16"/>
    <p:sldId id="383" r:id="rId17"/>
    <p:sldId id="373" r:id="rId18"/>
    <p:sldId id="374" r:id="rId19"/>
    <p:sldId id="398" r:id="rId20"/>
    <p:sldId id="399" r:id="rId21"/>
    <p:sldId id="400" r:id="rId22"/>
    <p:sldId id="329" r:id="rId23"/>
    <p:sldId id="401" r:id="rId24"/>
    <p:sldId id="331" r:id="rId25"/>
    <p:sldId id="332" r:id="rId26"/>
    <p:sldId id="333" r:id="rId27"/>
    <p:sldId id="438" r:id="rId28"/>
    <p:sldId id="440" r:id="rId29"/>
    <p:sldId id="441" r:id="rId30"/>
    <p:sldId id="442" r:id="rId31"/>
    <p:sldId id="444" r:id="rId32"/>
    <p:sldId id="443" r:id="rId33"/>
    <p:sldId id="402" r:id="rId34"/>
    <p:sldId id="403" r:id="rId35"/>
    <p:sldId id="408" r:id="rId36"/>
    <p:sldId id="445" r:id="rId37"/>
    <p:sldId id="409" r:id="rId38"/>
    <p:sldId id="405" r:id="rId39"/>
    <p:sldId id="448" r:id="rId40"/>
    <p:sldId id="449" r:id="rId41"/>
    <p:sldId id="447" r:id="rId42"/>
    <p:sldId id="407" r:id="rId43"/>
    <p:sldId id="467" r:id="rId44"/>
    <p:sldId id="468" r:id="rId45"/>
    <p:sldId id="437" r:id="rId46"/>
    <p:sldId id="337" r:id="rId47"/>
    <p:sldId id="338" r:id="rId48"/>
    <p:sldId id="410" r:id="rId49"/>
    <p:sldId id="418" r:id="rId50"/>
    <p:sldId id="450" r:id="rId51"/>
    <p:sldId id="451" r:id="rId52"/>
    <p:sldId id="411" r:id="rId53"/>
    <p:sldId id="469" r:id="rId54"/>
    <p:sldId id="412" r:id="rId55"/>
    <p:sldId id="413" r:id="rId56"/>
    <p:sldId id="414" r:id="rId57"/>
    <p:sldId id="415" r:id="rId58"/>
    <p:sldId id="416" r:id="rId59"/>
    <p:sldId id="417" r:id="rId60"/>
    <p:sldId id="452" r:id="rId61"/>
    <p:sldId id="453" r:id="rId62"/>
    <p:sldId id="454" r:id="rId63"/>
    <p:sldId id="455" r:id="rId64"/>
    <p:sldId id="456" r:id="rId65"/>
    <p:sldId id="457" r:id="rId66"/>
    <p:sldId id="458" r:id="rId67"/>
    <p:sldId id="459" r:id="rId68"/>
    <p:sldId id="460" r:id="rId69"/>
    <p:sldId id="461" r:id="rId70"/>
    <p:sldId id="462" r:id="rId71"/>
    <p:sldId id="463" r:id="rId72"/>
    <p:sldId id="464" r:id="rId73"/>
    <p:sldId id="465"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84" d="100"/>
          <a:sy n="84" d="100"/>
        </p:scale>
        <p:origin x="128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144F18-3DF2-4186-BABB-E1A4CCC807DA}" type="datetimeFigureOut">
              <a:rPr lang="en-AU" smtClean="0"/>
              <a:t>3/04/2021</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721113-94DD-4308-9338-15287B0950A2}" type="slidenum">
              <a:rPr lang="en-AU" smtClean="0"/>
              <a:t>‹#›</a:t>
            </a:fld>
            <a:endParaRPr lang="en-AU"/>
          </a:p>
        </p:txBody>
      </p:sp>
    </p:spTree>
    <p:extLst>
      <p:ext uri="{BB962C8B-B14F-4D97-AF65-F5344CB8AC3E}">
        <p14:creationId xmlns:p14="http://schemas.microsoft.com/office/powerpoint/2010/main" val="1942100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B8533D6B-0DB3-6449-AA1F-F433C1B8C874}" type="slidenum">
              <a:rPr lang="zh-TW" altLang="en-US"/>
              <a:pPr/>
              <a:t>4</a:t>
            </a:fld>
            <a:endParaRPr lang="en-US" altLang="zh-TW"/>
          </a:p>
        </p:txBody>
      </p:sp>
      <p:sp>
        <p:nvSpPr>
          <p:cNvPr id="64515" name="Rectangle 2"/>
          <p:cNvSpPr>
            <a:spLocks noGrp="1" noRot="1" noChangeAspect="1" noChangeArrowheads="1" noTextEdit="1"/>
          </p:cNvSpPr>
          <p:nvPr>
            <p:ph type="sldImg"/>
          </p:nvPr>
        </p:nvSpPr>
        <p:spPr>
          <a:xfrm>
            <a:off x="1257300" y="720725"/>
            <a:ext cx="4800600" cy="3600450"/>
          </a:xfrm>
          <a:ln/>
        </p:spPr>
      </p:sp>
      <p:sp>
        <p:nvSpPr>
          <p:cNvPr id="64516"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extLst>
      <p:ext uri="{BB962C8B-B14F-4D97-AF65-F5344CB8AC3E}">
        <p14:creationId xmlns:p14="http://schemas.microsoft.com/office/powerpoint/2010/main" val="908891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D20DD7D-0CCE-4AA3-90F3-FDFCAD709D74}" type="slidenum">
              <a:rPr lang="en-US" smtClean="0"/>
              <a:pPr/>
              <a:t>42</a:t>
            </a:fld>
            <a:endParaRPr lang="en-US"/>
          </a:p>
        </p:txBody>
      </p:sp>
    </p:spTree>
    <p:extLst>
      <p:ext uri="{BB962C8B-B14F-4D97-AF65-F5344CB8AC3E}">
        <p14:creationId xmlns:p14="http://schemas.microsoft.com/office/powerpoint/2010/main" val="610566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D20DD7D-0CCE-4AA3-90F3-FDFCAD709D74}" type="slidenum">
              <a:rPr lang="en-US" smtClean="0"/>
              <a:pPr/>
              <a:t>43</a:t>
            </a:fld>
            <a:endParaRPr lang="en-US"/>
          </a:p>
        </p:txBody>
      </p:sp>
    </p:spTree>
    <p:extLst>
      <p:ext uri="{BB962C8B-B14F-4D97-AF65-F5344CB8AC3E}">
        <p14:creationId xmlns:p14="http://schemas.microsoft.com/office/powerpoint/2010/main" val="369715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D20DD7D-0CCE-4AA3-90F3-FDFCAD709D74}" type="slidenum">
              <a:rPr lang="en-US" smtClean="0"/>
              <a:pPr/>
              <a:t>44</a:t>
            </a:fld>
            <a:endParaRPr lang="en-US"/>
          </a:p>
        </p:txBody>
      </p:sp>
    </p:spTree>
    <p:extLst>
      <p:ext uri="{BB962C8B-B14F-4D97-AF65-F5344CB8AC3E}">
        <p14:creationId xmlns:p14="http://schemas.microsoft.com/office/powerpoint/2010/main" val="2029451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FCBB7BF9-0916-9943-BC9A-954182003E95}" type="slidenum">
              <a:rPr lang="zh-TW" altLang="en-US"/>
              <a:pPr/>
              <a:t>13</a:t>
            </a:fld>
            <a:endParaRPr lang="en-US" altLang="zh-TW"/>
          </a:p>
        </p:txBody>
      </p:sp>
      <p:sp>
        <p:nvSpPr>
          <p:cNvPr id="67587" name="Rectangle 2"/>
          <p:cNvSpPr>
            <a:spLocks noGrp="1" noRot="1" noChangeAspect="1" noChangeArrowheads="1" noTextEdit="1"/>
          </p:cNvSpPr>
          <p:nvPr>
            <p:ph type="sldImg"/>
          </p:nvPr>
        </p:nvSpPr>
        <p:spPr>
          <a:xfrm>
            <a:off x="1257300" y="720725"/>
            <a:ext cx="4800600" cy="3600450"/>
          </a:xfrm>
          <a:ln/>
        </p:spPr>
      </p:sp>
      <p:sp>
        <p:nvSpPr>
          <p:cNvPr id="67588"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extLst>
      <p:ext uri="{BB962C8B-B14F-4D97-AF65-F5344CB8AC3E}">
        <p14:creationId xmlns:p14="http://schemas.microsoft.com/office/powerpoint/2010/main" val="4209857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2FBB9AF-3738-49BD-BC50-37CF56AB3C73}" type="slidenum">
              <a:rPr lang="en-US" smtClean="0"/>
              <a:pPr/>
              <a:t>14</a:t>
            </a:fld>
            <a:endParaRPr lang="en-US"/>
          </a:p>
        </p:txBody>
      </p:sp>
    </p:spTree>
    <p:extLst>
      <p:ext uri="{BB962C8B-B14F-4D97-AF65-F5344CB8AC3E}">
        <p14:creationId xmlns:p14="http://schemas.microsoft.com/office/powerpoint/2010/main" val="2779013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FACC372B-0A4C-2141-8609-387531BDCB3D}" type="slidenum">
              <a:rPr lang="zh-TW" altLang="en-US"/>
              <a:pPr/>
              <a:t>16</a:t>
            </a:fld>
            <a:endParaRPr lang="en-US" altLang="zh-TW"/>
          </a:p>
        </p:txBody>
      </p:sp>
      <p:sp>
        <p:nvSpPr>
          <p:cNvPr id="75779" name="Rectangle 2"/>
          <p:cNvSpPr>
            <a:spLocks noGrp="1" noRot="1" noChangeAspect="1" noChangeArrowheads="1" noTextEdit="1"/>
          </p:cNvSpPr>
          <p:nvPr>
            <p:ph type="sldImg"/>
          </p:nvPr>
        </p:nvSpPr>
        <p:spPr>
          <a:xfrm>
            <a:off x="1257300" y="720725"/>
            <a:ext cx="4800600" cy="3600450"/>
          </a:xfrm>
          <a:ln/>
        </p:spPr>
      </p:sp>
      <p:sp>
        <p:nvSpPr>
          <p:cNvPr id="75780"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extLst>
      <p:ext uri="{BB962C8B-B14F-4D97-AF65-F5344CB8AC3E}">
        <p14:creationId xmlns:p14="http://schemas.microsoft.com/office/powerpoint/2010/main" val="188047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058E785B-D140-C94D-8578-07DB4B846294}" type="slidenum">
              <a:rPr lang="zh-TW" altLang="en-US"/>
              <a:pPr/>
              <a:t>19</a:t>
            </a:fld>
            <a:endParaRPr lang="en-US" altLang="zh-TW"/>
          </a:p>
        </p:txBody>
      </p:sp>
      <p:sp>
        <p:nvSpPr>
          <p:cNvPr id="87043" name="Rectangle 2"/>
          <p:cNvSpPr>
            <a:spLocks noGrp="1" noRot="1" noChangeAspect="1" noChangeArrowheads="1" noTextEdit="1"/>
          </p:cNvSpPr>
          <p:nvPr>
            <p:ph type="sldImg"/>
          </p:nvPr>
        </p:nvSpPr>
        <p:spPr>
          <a:xfrm>
            <a:off x="1257300" y="720725"/>
            <a:ext cx="4800600" cy="3600450"/>
          </a:xfrm>
          <a:ln/>
        </p:spPr>
      </p:sp>
      <p:sp>
        <p:nvSpPr>
          <p:cNvPr id="87044" name="Rectangle 3"/>
          <p:cNvSpPr>
            <a:spLocks noGrp="1" noChangeArrowheads="1"/>
          </p:cNvSpPr>
          <p:nvPr>
            <p:ph type="body" idx="1"/>
          </p:nvPr>
        </p:nvSpPr>
        <p:spPr>
          <a:noFill/>
          <a:ln/>
        </p:spPr>
        <p:txBody>
          <a:bodyPr/>
          <a:lstStyle/>
          <a:p>
            <a:pPr eaLnBrk="1" hangingPunct="1"/>
            <a:r>
              <a:rPr lang="en-US" altLang="zh-TW">
                <a:latin typeface="Verdana" charset="0"/>
                <a:cs typeface="新細明體" charset="-120"/>
              </a:rPr>
              <a:t>Aligned color wheel with rest of slide</a:t>
            </a:r>
            <a:endParaRPr lang="zh-TW" altLang="en-US">
              <a:latin typeface="Verdana" charset="0"/>
              <a:cs typeface="新細明體" charset="-120"/>
            </a:endParaRPr>
          </a:p>
        </p:txBody>
      </p:sp>
    </p:spTree>
    <p:extLst>
      <p:ext uri="{BB962C8B-B14F-4D97-AF65-F5344CB8AC3E}">
        <p14:creationId xmlns:p14="http://schemas.microsoft.com/office/powerpoint/2010/main" val="2255356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95E7B8FE-9D20-954F-9E8D-DC54FC6D8516}" type="slidenum">
              <a:rPr lang="zh-TW" altLang="en-US"/>
              <a:pPr/>
              <a:t>20</a:t>
            </a:fld>
            <a:endParaRPr lang="en-US" altLang="zh-TW"/>
          </a:p>
        </p:txBody>
      </p:sp>
      <p:sp>
        <p:nvSpPr>
          <p:cNvPr id="88067" name="Rectangle 2"/>
          <p:cNvSpPr>
            <a:spLocks noGrp="1" noRot="1" noChangeAspect="1" noChangeArrowheads="1" noTextEdit="1"/>
          </p:cNvSpPr>
          <p:nvPr>
            <p:ph type="sldImg"/>
          </p:nvPr>
        </p:nvSpPr>
        <p:spPr>
          <a:xfrm>
            <a:off x="1257300" y="720725"/>
            <a:ext cx="4800600" cy="3600450"/>
          </a:xfrm>
          <a:ln/>
        </p:spPr>
      </p:sp>
      <p:sp>
        <p:nvSpPr>
          <p:cNvPr id="88068"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extLst>
      <p:ext uri="{BB962C8B-B14F-4D97-AF65-F5344CB8AC3E}">
        <p14:creationId xmlns:p14="http://schemas.microsoft.com/office/powerpoint/2010/main" val="1358775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D20DD7D-0CCE-4AA3-90F3-FDFCAD709D74}" type="slidenum">
              <a:rPr lang="en-US" smtClean="0"/>
              <a:pPr/>
              <a:t>23</a:t>
            </a:fld>
            <a:endParaRPr lang="en-US"/>
          </a:p>
        </p:txBody>
      </p:sp>
    </p:spTree>
    <p:extLst>
      <p:ext uri="{BB962C8B-B14F-4D97-AF65-F5344CB8AC3E}">
        <p14:creationId xmlns:p14="http://schemas.microsoft.com/office/powerpoint/2010/main" val="1338183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D20DD7D-0CCE-4AA3-90F3-FDFCAD709D74}" type="slidenum">
              <a:rPr lang="en-US" smtClean="0"/>
              <a:pPr/>
              <a:t>33</a:t>
            </a:fld>
            <a:endParaRPr lang="en-US"/>
          </a:p>
        </p:txBody>
      </p:sp>
    </p:spTree>
    <p:extLst>
      <p:ext uri="{BB962C8B-B14F-4D97-AF65-F5344CB8AC3E}">
        <p14:creationId xmlns:p14="http://schemas.microsoft.com/office/powerpoint/2010/main" val="2114341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6668" eaLnBrk="0" hangingPunct="0">
              <a:defRPr sz="3100">
                <a:solidFill>
                  <a:schemeClr val="tx1"/>
                </a:solidFill>
                <a:latin typeface="Times New Roman" pitchFamily="18" charset="0"/>
              </a:defRPr>
            </a:lvl1pPr>
            <a:lvl2pPr marL="757099" indent="-291192" defTabSz="936668" eaLnBrk="0" hangingPunct="0">
              <a:defRPr sz="3100">
                <a:solidFill>
                  <a:schemeClr val="tx1"/>
                </a:solidFill>
                <a:latin typeface="Times New Roman" pitchFamily="18" charset="0"/>
              </a:defRPr>
            </a:lvl2pPr>
            <a:lvl3pPr marL="1164768" indent="-232953" defTabSz="936668" eaLnBrk="0" hangingPunct="0">
              <a:defRPr sz="3100">
                <a:solidFill>
                  <a:schemeClr val="tx1"/>
                </a:solidFill>
                <a:latin typeface="Times New Roman" pitchFamily="18" charset="0"/>
              </a:defRPr>
            </a:lvl3pPr>
            <a:lvl4pPr marL="1630675" indent="-232953" defTabSz="936668" eaLnBrk="0" hangingPunct="0">
              <a:defRPr sz="3100">
                <a:solidFill>
                  <a:schemeClr val="tx1"/>
                </a:solidFill>
                <a:latin typeface="Times New Roman" pitchFamily="18" charset="0"/>
              </a:defRPr>
            </a:lvl4pPr>
            <a:lvl5pPr marL="2096582" indent="-232953" defTabSz="936668" eaLnBrk="0" hangingPunct="0">
              <a:defRPr sz="3100">
                <a:solidFill>
                  <a:schemeClr val="tx1"/>
                </a:solidFill>
                <a:latin typeface="Times New Roman" pitchFamily="18" charset="0"/>
              </a:defRPr>
            </a:lvl5pPr>
            <a:lvl6pPr marL="2562489" indent="-232953" defTabSz="936668" eaLnBrk="0" fontAlgn="base" hangingPunct="0">
              <a:spcBef>
                <a:spcPct val="0"/>
              </a:spcBef>
              <a:spcAft>
                <a:spcPct val="0"/>
              </a:spcAft>
              <a:defRPr sz="3100">
                <a:solidFill>
                  <a:schemeClr val="tx1"/>
                </a:solidFill>
                <a:latin typeface="Times New Roman" pitchFamily="18" charset="0"/>
              </a:defRPr>
            </a:lvl6pPr>
            <a:lvl7pPr marL="3028396" indent="-232953" defTabSz="936668" eaLnBrk="0" fontAlgn="base" hangingPunct="0">
              <a:spcBef>
                <a:spcPct val="0"/>
              </a:spcBef>
              <a:spcAft>
                <a:spcPct val="0"/>
              </a:spcAft>
              <a:defRPr sz="3100">
                <a:solidFill>
                  <a:schemeClr val="tx1"/>
                </a:solidFill>
                <a:latin typeface="Times New Roman" pitchFamily="18" charset="0"/>
              </a:defRPr>
            </a:lvl7pPr>
            <a:lvl8pPr marL="3494303" indent="-232953" defTabSz="936668" eaLnBrk="0" fontAlgn="base" hangingPunct="0">
              <a:spcBef>
                <a:spcPct val="0"/>
              </a:spcBef>
              <a:spcAft>
                <a:spcPct val="0"/>
              </a:spcAft>
              <a:defRPr sz="3100">
                <a:solidFill>
                  <a:schemeClr val="tx1"/>
                </a:solidFill>
                <a:latin typeface="Times New Roman" pitchFamily="18" charset="0"/>
              </a:defRPr>
            </a:lvl8pPr>
            <a:lvl9pPr marL="3960211" indent="-232953" defTabSz="936668" eaLnBrk="0" fontAlgn="base" hangingPunct="0">
              <a:spcBef>
                <a:spcPct val="0"/>
              </a:spcBef>
              <a:spcAft>
                <a:spcPct val="0"/>
              </a:spcAft>
              <a:defRPr sz="3100">
                <a:solidFill>
                  <a:schemeClr val="tx1"/>
                </a:solidFill>
                <a:latin typeface="Times New Roman" pitchFamily="18" charset="0"/>
              </a:defRPr>
            </a:lvl9pPr>
          </a:lstStyle>
          <a:p>
            <a:pPr eaLnBrk="1" hangingPunct="1"/>
            <a:fld id="{2D9A441C-8A91-4BBA-BE9A-6D7ED1C5E7C5}" type="slidenum">
              <a:rPr lang="en-US" sz="1300"/>
              <a:pPr eaLnBrk="1" hangingPunct="1"/>
              <a:t>40</a:t>
            </a:fld>
            <a:endParaRPr lang="en-US" sz="1300" dirty="0"/>
          </a:p>
        </p:txBody>
      </p:sp>
      <p:sp>
        <p:nvSpPr>
          <p:cNvPr id="63491" name="Rectangle 2"/>
          <p:cNvSpPr>
            <a:spLocks noGrp="1" noRot="1" noChangeAspect="1" noChangeArrowheads="1" noTextEdit="1"/>
          </p:cNvSpPr>
          <p:nvPr>
            <p:ph type="sldImg"/>
          </p:nvPr>
        </p:nvSpPr>
        <p:spPr>
          <a:xfrm>
            <a:off x="1257300" y="720725"/>
            <a:ext cx="4800600" cy="3600450"/>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266262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34900" y="3085765"/>
            <a:ext cx="8447150"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35894" y="1020431"/>
            <a:ext cx="8245162" cy="1475013"/>
          </a:xfrm>
          <a:effectLst/>
        </p:spPr>
        <p:txBody>
          <a:bodyPr anchor="b">
            <a:normAutofit/>
          </a:bodyPr>
          <a:lstStyle>
            <a:lvl1pPr>
              <a:defRPr sz="27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435895" y="2495446"/>
            <a:ext cx="8245160" cy="590321"/>
          </a:xfrm>
        </p:spPr>
        <p:txBody>
          <a:bodyPr anchor="t">
            <a:normAutofit/>
          </a:bodyPr>
          <a:lstStyle>
            <a:lvl1pPr marL="0" indent="0" algn="l">
              <a:buNone/>
              <a:defRPr sz="1200" cap="all">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704463" y="5956138"/>
            <a:ext cx="2133600" cy="365125"/>
          </a:xfrm>
        </p:spPr>
        <p:txBody>
          <a:bodyPr/>
          <a:lstStyle>
            <a:lvl1pPr>
              <a:defRPr>
                <a:solidFill>
                  <a:schemeClr val="accent1">
                    <a:lumMod val="75000"/>
                    <a:lumOff val="25000"/>
                  </a:schemeClr>
                </a:solidFill>
              </a:defRPr>
            </a:lvl1pPr>
          </a:lstStyle>
          <a:p>
            <a:fld id="{36B2EE88-2FE1-4158-A303-A6629C414B0F}" type="datetime1">
              <a:rPr lang="en-US" smtClean="0"/>
              <a:t>4/3/2021</a:t>
            </a:fld>
            <a:endParaRPr lang="en-US"/>
          </a:p>
        </p:txBody>
      </p:sp>
      <p:sp>
        <p:nvSpPr>
          <p:cNvPr id="5" name="Footer Placeholder 4"/>
          <p:cNvSpPr>
            <a:spLocks noGrp="1"/>
          </p:cNvSpPr>
          <p:nvPr>
            <p:ph type="ftr" sz="quarter" idx="11"/>
          </p:nvPr>
        </p:nvSpPr>
        <p:spPr>
          <a:xfrm>
            <a:off x="435894" y="5951812"/>
            <a:ext cx="5187908"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7918725" y="5956138"/>
            <a:ext cx="762330" cy="365125"/>
          </a:xfrm>
        </p:spPr>
        <p:txBody>
          <a:bodyPr/>
          <a:lstStyle>
            <a:lvl1pPr>
              <a:defRPr>
                <a:solidFill>
                  <a:schemeClr val="accent1">
                    <a:lumMod val="75000"/>
                    <a:lumOff val="25000"/>
                  </a:schemeClr>
                </a:solidFill>
              </a:defRPr>
            </a:lvl1pPr>
          </a:lstStyle>
          <a:p>
            <a:fld id="{D2CBC6F9-63DC-418A-A30A-9A9F771FE38A}" type="slidenum">
              <a:rPr lang="en-US" smtClean="0"/>
              <a:t>‹#›</a:t>
            </a:fld>
            <a:endParaRPr lang="en-US"/>
          </a:p>
        </p:txBody>
      </p:sp>
    </p:spTree>
    <p:extLst>
      <p:ext uri="{BB962C8B-B14F-4D97-AF65-F5344CB8AC3E}">
        <p14:creationId xmlns:p14="http://schemas.microsoft.com/office/powerpoint/2010/main" val="3827358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330214" y="614407"/>
            <a:ext cx="848200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435894" y="702156"/>
            <a:ext cx="8272212"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BCF3B0-BDDA-41D9-9287-41A35EB9CD8C}" type="datetime1">
              <a:rPr lang="en-US" smtClean="0"/>
              <a:t>4/3/2021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CBC6F9-63DC-418A-A30A-9A9F771FE38A}" type="slidenum">
              <a:rPr lang="en-US" smtClean="0"/>
              <a:t>‹#›</a:t>
            </a:fld>
            <a:endParaRPr lang="en-US"/>
          </a:p>
        </p:txBody>
      </p:sp>
    </p:spTree>
    <p:extLst>
      <p:ext uri="{BB962C8B-B14F-4D97-AF65-F5344CB8AC3E}">
        <p14:creationId xmlns:p14="http://schemas.microsoft.com/office/powerpoint/2010/main" val="655662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675727"/>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675727"/>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8"/>
            <a:ext cx="996106" cy="365125"/>
          </a:xfrm>
        </p:spPr>
        <p:txBody>
          <a:bodyPr/>
          <a:lstStyle>
            <a:lvl1pPr>
              <a:defRPr>
                <a:solidFill>
                  <a:schemeClr val="accent1">
                    <a:lumMod val="75000"/>
                    <a:lumOff val="25000"/>
                  </a:schemeClr>
                </a:solidFill>
              </a:defRPr>
            </a:lvl1pPr>
          </a:lstStyle>
          <a:p>
            <a:fld id="{3CE3ED13-B75C-419F-BD61-C1C3742FFF2C}" type="datetime1">
              <a:rPr lang="en-US" smtClean="0"/>
              <a:t>4/3/2021</a:t>
            </a:fld>
            <a:endParaRPr lang="en-US"/>
          </a:p>
        </p:txBody>
      </p:sp>
      <p:sp>
        <p:nvSpPr>
          <p:cNvPr id="5" name="Footer Placeholder 4"/>
          <p:cNvSpPr>
            <a:spLocks noGrp="1"/>
          </p:cNvSpPr>
          <p:nvPr>
            <p:ph type="ftr" sz="quarter" idx="11"/>
          </p:nvPr>
        </p:nvSpPr>
        <p:spPr>
          <a:xfrm>
            <a:off x="581193" y="5951812"/>
            <a:ext cx="5922209" cy="365125"/>
          </a:xfrm>
        </p:spPr>
        <p:txBody>
          <a:bodyPr/>
          <a:lstStyle/>
          <a:p>
            <a:endParaRPr lang="en-US"/>
          </a:p>
        </p:txBody>
      </p:sp>
      <p:sp>
        <p:nvSpPr>
          <p:cNvPr id="6" name="Slide Number Placeholder 5"/>
          <p:cNvSpPr>
            <a:spLocks noGrp="1"/>
          </p:cNvSpPr>
          <p:nvPr>
            <p:ph type="sldNum" sz="quarter" idx="12"/>
          </p:nvPr>
        </p:nvSpPr>
        <p:spPr>
          <a:xfrm>
            <a:off x="7834962" y="5956138"/>
            <a:ext cx="873146" cy="365125"/>
          </a:xfrm>
        </p:spPr>
        <p:txBody>
          <a:bodyPr/>
          <a:lstStyle>
            <a:lvl1pPr>
              <a:defRPr>
                <a:solidFill>
                  <a:schemeClr val="accent1">
                    <a:lumMod val="75000"/>
                    <a:lumOff val="25000"/>
                  </a:schemeClr>
                </a:solidFill>
              </a:defRPr>
            </a:lvl1pPr>
          </a:lstStyle>
          <a:p>
            <a:fld id="{D2CBC6F9-63DC-418A-A30A-9A9F771FE38A}" type="slidenum">
              <a:rPr lang="en-US" smtClean="0"/>
              <a:t>‹#›</a:t>
            </a:fld>
            <a:endParaRPr lang="en-US"/>
          </a:p>
        </p:txBody>
      </p:sp>
    </p:spTree>
    <p:extLst>
      <p:ext uri="{BB962C8B-B14F-4D97-AF65-F5344CB8AC3E}">
        <p14:creationId xmlns:p14="http://schemas.microsoft.com/office/powerpoint/2010/main" val="1293222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46511"/>
            <a:ext cx="8382000" cy="411956"/>
          </a:xfrm>
        </p:spPr>
        <p:txBody>
          <a:bodyPr/>
          <a:lstStyle/>
          <a:p>
            <a:r>
              <a:rPr lang="en-US"/>
              <a:t>Click to edit Master title style</a:t>
            </a:r>
          </a:p>
        </p:txBody>
      </p:sp>
      <p:sp>
        <p:nvSpPr>
          <p:cNvPr id="3" name="Text Placeholder 2"/>
          <p:cNvSpPr>
            <a:spLocks noGrp="1"/>
          </p:cNvSpPr>
          <p:nvPr>
            <p:ph type="body" sz="half" idx="1"/>
          </p:nvPr>
        </p:nvSpPr>
        <p:spPr>
          <a:xfrm>
            <a:off x="670986" y="1143000"/>
            <a:ext cx="3801533" cy="4972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75720" y="1143000"/>
            <a:ext cx="3801533" cy="4972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115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330214" y="614407"/>
            <a:ext cx="848200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702156"/>
            <a:ext cx="8272212"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435895" y="2180497"/>
            <a:ext cx="8272211"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E1360F-8904-427E-8439-4E252C808532}" type="datetime1">
              <a:rPr lang="en-US" smtClean="0"/>
              <a:t>4/3/2021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18725" y="5956138"/>
            <a:ext cx="789381" cy="365125"/>
          </a:xfrm>
        </p:spPr>
        <p:txBody>
          <a:bodyPr/>
          <a:lstStyle/>
          <a:p>
            <a:fld id="{D2CBC6F9-63DC-418A-A30A-9A9F771FE38A}" type="slidenum">
              <a:rPr lang="en-US" smtClean="0"/>
              <a:t>‹#›</a:t>
            </a:fld>
            <a:endParaRPr lang="en-US"/>
          </a:p>
        </p:txBody>
      </p:sp>
    </p:spTree>
    <p:extLst>
      <p:ext uri="{BB962C8B-B14F-4D97-AF65-F5344CB8AC3E}">
        <p14:creationId xmlns:p14="http://schemas.microsoft.com/office/powerpoint/2010/main" val="1929872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5141975"/>
            <a:ext cx="8468145"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3043911"/>
            <a:ext cx="8272211" cy="1497507"/>
          </a:xfrm>
        </p:spPr>
        <p:txBody>
          <a:bodyPr anchor="b">
            <a:normAutofit/>
          </a:bodyPr>
          <a:lstStyle>
            <a:lvl1pPr algn="l">
              <a:defRPr sz="27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35895" y="4541417"/>
            <a:ext cx="8272211" cy="600556"/>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E230EA8A-5069-462A-B3B2-EEDFB7FD2898}" type="datetime1">
              <a:rPr lang="en-US" smtClean="0"/>
              <a:t>4/3/2021</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2CBC6F9-63DC-418A-A30A-9A9F771FE38A}" type="slidenum">
              <a:rPr lang="en-US" smtClean="0"/>
              <a:t>‹#›</a:t>
            </a:fld>
            <a:endParaRPr lang="en-US"/>
          </a:p>
        </p:txBody>
      </p:sp>
    </p:spTree>
    <p:extLst>
      <p:ext uri="{BB962C8B-B14F-4D97-AF65-F5344CB8AC3E}">
        <p14:creationId xmlns:p14="http://schemas.microsoft.com/office/powerpoint/2010/main" val="3280265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334487" y="606555"/>
            <a:ext cx="847502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729658"/>
            <a:ext cx="8272212"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35895" y="2228004"/>
            <a:ext cx="4066793"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1313" y="2228004"/>
            <a:ext cx="4066794"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EAB341-5828-4F2A-B4B5-97B2CDC081D3}" type="datetime1">
              <a:rPr lang="en-US" smtClean="0"/>
              <a:t>4/3/2021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CBC6F9-63DC-418A-A30A-9A9F771FE38A}" type="slidenum">
              <a:rPr lang="en-US" smtClean="0"/>
              <a:t>‹#›</a:t>
            </a:fld>
            <a:endParaRPr lang="en-US"/>
          </a:p>
        </p:txBody>
      </p:sp>
    </p:spTree>
    <p:extLst>
      <p:ext uri="{BB962C8B-B14F-4D97-AF65-F5344CB8AC3E}">
        <p14:creationId xmlns:p14="http://schemas.microsoft.com/office/powerpoint/2010/main" val="49761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334487" y="606555"/>
            <a:ext cx="847502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435895" y="729658"/>
            <a:ext cx="8272212"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65415" y="2250893"/>
            <a:ext cx="3815306" cy="536005"/>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35896" y="2926053"/>
            <a:ext cx="4044825"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2802" y="2250893"/>
            <a:ext cx="3815305" cy="553373"/>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282" y="2926053"/>
            <a:ext cx="4044825"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4FB9E8-5B04-4B3B-9CE8-9F3B55503B69}" type="datetime1">
              <a:rPr lang="en-US" smtClean="0"/>
              <a:t>4/3/2021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CBC6F9-63DC-418A-A30A-9A9F771FE38A}" type="slidenum">
              <a:rPr lang="en-US" smtClean="0"/>
              <a:t>‹#›</a:t>
            </a:fld>
            <a:endParaRPr lang="en-US"/>
          </a:p>
        </p:txBody>
      </p:sp>
    </p:spTree>
    <p:extLst>
      <p:ext uri="{BB962C8B-B14F-4D97-AF65-F5344CB8AC3E}">
        <p14:creationId xmlns:p14="http://schemas.microsoft.com/office/powerpoint/2010/main" val="8552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7753D3-068C-40B4-A53D-531E7C06DF3D}" type="datetime1">
              <a:rPr lang="en-US" smtClean="0"/>
              <a:t>4/3/2021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CBC6F9-63DC-418A-A30A-9A9F771FE38A}" type="slidenum">
              <a:rPr lang="en-US" smtClean="0"/>
              <a:t>‹#›</a:t>
            </a:fld>
            <a:endParaRPr lang="en-US"/>
          </a:p>
        </p:txBody>
      </p:sp>
      <p:sp>
        <p:nvSpPr>
          <p:cNvPr id="7" name="Rectangle 6"/>
          <p:cNvSpPr>
            <a:spLocks noChangeAspect="1"/>
          </p:cNvSpPr>
          <p:nvPr/>
        </p:nvSpPr>
        <p:spPr>
          <a:xfrm>
            <a:off x="330512" y="606555"/>
            <a:ext cx="847502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431921" y="729658"/>
            <a:ext cx="8272212"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342674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3D5050-5CC0-4025-A56F-71C1DD32D07A}" type="datetime1">
              <a:rPr lang="en-US" smtClean="0"/>
              <a:t>4/3/2021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CBC6F9-63DC-418A-A30A-9A9F771FE38A}" type="slidenum">
              <a:rPr lang="en-US" smtClean="0"/>
              <a:t>‹#›</a:t>
            </a:fld>
            <a:endParaRPr lang="en-US"/>
          </a:p>
        </p:txBody>
      </p:sp>
    </p:spTree>
    <p:extLst>
      <p:ext uri="{BB962C8B-B14F-4D97-AF65-F5344CB8AC3E}">
        <p14:creationId xmlns:p14="http://schemas.microsoft.com/office/powerpoint/2010/main" val="3068252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5262297"/>
            <a:ext cx="4402490" cy="689515"/>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8DBBFD9-A65D-4908-BC38-18FC29CE1D90}" type="datetime1">
              <a:rPr lang="en-US" smtClean="0"/>
              <a:t>4/3/2021</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2CBC6F9-63DC-418A-A30A-9A9F771FE38A}" type="slidenum">
              <a:rPr lang="en-US" smtClean="0"/>
              <a:t>‹#›</a:t>
            </a:fld>
            <a:endParaRPr lang="en-US"/>
          </a:p>
        </p:txBody>
      </p:sp>
    </p:spTree>
    <p:extLst>
      <p:ext uri="{BB962C8B-B14F-4D97-AF65-F5344CB8AC3E}">
        <p14:creationId xmlns:p14="http://schemas.microsoft.com/office/powerpoint/2010/main" val="2594615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5260128"/>
            <a:ext cx="8272213" cy="598671"/>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7ECD135-96A2-4107-ADF6-532E8E2D5CE6}" type="datetime1">
              <a:rPr lang="en-US" smtClean="0"/>
              <a:t>4/3/2021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CBC6F9-63DC-418A-A30A-9A9F771FE38A}" type="slidenum">
              <a:rPr lang="en-US" smtClean="0"/>
              <a:t>‹#›</a:t>
            </a:fld>
            <a:endParaRPr lang="en-US"/>
          </a:p>
        </p:txBody>
      </p:sp>
    </p:spTree>
    <p:extLst>
      <p:ext uri="{BB962C8B-B14F-4D97-AF65-F5344CB8AC3E}">
        <p14:creationId xmlns:p14="http://schemas.microsoft.com/office/powerpoint/2010/main" val="135360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5894" y="705124"/>
            <a:ext cx="8272212"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35894" y="2336003"/>
            <a:ext cx="8272212"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04464" y="5956138"/>
            <a:ext cx="2133599" cy="365125"/>
          </a:xfrm>
          <a:prstGeom prst="rect">
            <a:avLst/>
          </a:prstGeom>
        </p:spPr>
        <p:txBody>
          <a:bodyPr vert="horz" lIns="91440" tIns="45720" rIns="91440" bIns="45720" rtlCol="0" anchor="ctr"/>
          <a:lstStyle>
            <a:lvl1pPr algn="r">
              <a:defRPr sz="675">
                <a:solidFill>
                  <a:schemeClr val="accent2"/>
                </a:solidFill>
              </a:defRPr>
            </a:lvl1pPr>
          </a:lstStyle>
          <a:p>
            <a:fld id="{4C970A1D-5DA7-45AC-B505-2B1B1A217DD4}" type="datetime1">
              <a:rPr lang="en-US" smtClean="0"/>
              <a:t>4/3/2021</a:t>
            </a:fld>
            <a:endParaRPr lang="en-US"/>
          </a:p>
        </p:txBody>
      </p:sp>
      <p:sp>
        <p:nvSpPr>
          <p:cNvPr id="5" name="Footer Placeholder 4"/>
          <p:cNvSpPr>
            <a:spLocks noGrp="1"/>
          </p:cNvSpPr>
          <p:nvPr>
            <p:ph type="ftr" sz="quarter" idx="3"/>
          </p:nvPr>
        </p:nvSpPr>
        <p:spPr>
          <a:xfrm>
            <a:off x="435894" y="5951812"/>
            <a:ext cx="5187908" cy="365125"/>
          </a:xfrm>
          <a:prstGeom prst="rect">
            <a:avLst/>
          </a:prstGeom>
        </p:spPr>
        <p:txBody>
          <a:bodyPr vert="horz" lIns="91440" tIns="45720" rIns="91440" bIns="45720" rtlCol="0" anchor="ctr"/>
          <a:lstStyle>
            <a:lvl1pPr algn="l">
              <a:defRPr sz="675" cap="all">
                <a:solidFill>
                  <a:schemeClr val="accent2"/>
                </a:solidFill>
              </a:defRPr>
            </a:lvl1pPr>
          </a:lstStyle>
          <a:p>
            <a:endParaRPr lang="en-US"/>
          </a:p>
        </p:txBody>
      </p:sp>
      <p:sp>
        <p:nvSpPr>
          <p:cNvPr id="6" name="Slide Number Placeholder 5"/>
          <p:cNvSpPr>
            <a:spLocks noGrp="1"/>
          </p:cNvSpPr>
          <p:nvPr>
            <p:ph type="sldNum" sz="quarter" idx="4"/>
          </p:nvPr>
        </p:nvSpPr>
        <p:spPr>
          <a:xfrm>
            <a:off x="7918725" y="5956138"/>
            <a:ext cx="789383" cy="365125"/>
          </a:xfrm>
          <a:prstGeom prst="rect">
            <a:avLst/>
          </a:prstGeom>
        </p:spPr>
        <p:txBody>
          <a:bodyPr vert="horz" lIns="91440" tIns="45720" rIns="91440" bIns="45720" rtlCol="0" anchor="ctr"/>
          <a:lstStyle>
            <a:lvl1pPr algn="r">
              <a:defRPr sz="675">
                <a:solidFill>
                  <a:schemeClr val="accent2"/>
                </a:solidFill>
              </a:defRPr>
            </a:lvl1pPr>
          </a:lstStyle>
          <a:p>
            <a:fld id="{D2CBC6F9-63DC-418A-A30A-9A9F771FE38A}" type="slidenum">
              <a:rPr lang="en-US" smtClean="0"/>
              <a:t>‹#›</a:t>
            </a:fld>
            <a:endParaRPr lang="en-US"/>
          </a:p>
        </p:txBody>
      </p:sp>
      <p:sp>
        <p:nvSpPr>
          <p:cNvPr id="9" name="Rectangle 8"/>
          <p:cNvSpPr/>
          <p:nvPr/>
        </p:nvSpPr>
        <p:spPr>
          <a:xfrm>
            <a:off x="334901" y="457200"/>
            <a:ext cx="277749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6031610" y="453643"/>
            <a:ext cx="277749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181373" y="457200"/>
            <a:ext cx="277749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609160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342900" rtl="0" eaLnBrk="1" latinLnBrk="0" hangingPunct="1">
        <a:spcBef>
          <a:spcPct val="0"/>
        </a:spcBef>
        <a:buNone/>
        <a:defRPr sz="21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8.wmf"/><Relationship Id="rId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68685-B359-45DA-B460-1EECCD6023A2}"/>
              </a:ext>
            </a:extLst>
          </p:cNvPr>
          <p:cNvSpPr>
            <a:spLocks noGrp="1"/>
          </p:cNvSpPr>
          <p:nvPr>
            <p:ph type="ctrTitle"/>
          </p:nvPr>
        </p:nvSpPr>
        <p:spPr>
          <a:xfrm>
            <a:off x="2645443" y="1438517"/>
            <a:ext cx="3853113" cy="1165860"/>
          </a:xfrm>
        </p:spPr>
        <p:txBody>
          <a:bodyPr>
            <a:normAutofit/>
          </a:bodyPr>
          <a:lstStyle/>
          <a:p>
            <a:pPr algn="ctr" defTabSz="685800" eaLnBrk="0" fontAlgn="base" hangingPunct="0">
              <a:spcAft>
                <a:spcPct val="0"/>
              </a:spcAft>
            </a:pPr>
            <a:r>
              <a:rPr lang="en-US" altLang="en-US" sz="1500" b="1"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Mansoura University</a:t>
            </a:r>
            <a:r>
              <a:rPr lang="en-US" altLang="en-US" sz="1500" cap="none" dirty="0">
                <a:solidFill>
                  <a:schemeClr val="tx1"/>
                </a:solidFill>
              </a:rPr>
              <a:t/>
            </a:r>
            <a:br>
              <a:rPr lang="en-US" altLang="en-US" sz="1500" cap="none" dirty="0">
                <a:solidFill>
                  <a:schemeClr val="tx1"/>
                </a:solidFill>
              </a:rPr>
            </a:br>
            <a:r>
              <a:rPr lang="en-US" altLang="en-US" sz="1500" b="1"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Faculty of Computers and Information</a:t>
            </a:r>
            <a:r>
              <a:rPr lang="en-US" altLang="en-US" sz="1500" cap="none" dirty="0">
                <a:solidFill>
                  <a:schemeClr val="tx1"/>
                </a:solidFill>
              </a:rPr>
              <a:t/>
            </a:r>
            <a:br>
              <a:rPr lang="en-US" altLang="en-US" sz="1500" cap="none" dirty="0">
                <a:solidFill>
                  <a:schemeClr val="tx1"/>
                </a:solidFill>
              </a:rPr>
            </a:br>
            <a:r>
              <a:rPr lang="en-US" altLang="en-US" sz="1500" b="1" cap="none" dirty="0" smtClean="0">
                <a:solidFill>
                  <a:schemeClr val="tx1"/>
                </a:solidFill>
                <a:latin typeface="Times New Roman" panose="02020603050405020304" pitchFamily="18" charset="0"/>
                <a:cs typeface="Times New Roman" panose="02020603050405020304" pitchFamily="18" charset="0"/>
              </a:rPr>
              <a:t>Second</a:t>
            </a:r>
            <a:r>
              <a:rPr lang="en-US" altLang="en-US" sz="1500" b="1" cap="none"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1500" b="1"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Semester- 2020-2021</a:t>
            </a:r>
            <a:br>
              <a:rPr lang="en-US" altLang="en-US" sz="1500" b="1"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br>
            <a:endParaRPr lang="en-US" sz="1500" dirty="0">
              <a:solidFill>
                <a:schemeClr val="tx1"/>
              </a:solidFill>
            </a:endParaRPr>
          </a:p>
        </p:txBody>
      </p:sp>
      <p:sp>
        <p:nvSpPr>
          <p:cNvPr id="3" name="Subtitle 2">
            <a:extLst>
              <a:ext uri="{FF2B5EF4-FFF2-40B4-BE49-F238E27FC236}">
                <a16:creationId xmlns:a16="http://schemas.microsoft.com/office/drawing/2014/main" id="{6DA7A5C2-8543-44E4-A501-03CF3E33BB27}"/>
              </a:ext>
            </a:extLst>
          </p:cNvPr>
          <p:cNvSpPr>
            <a:spLocks noGrp="1"/>
          </p:cNvSpPr>
          <p:nvPr>
            <p:ph type="subTitle" idx="1"/>
          </p:nvPr>
        </p:nvSpPr>
        <p:spPr>
          <a:xfrm>
            <a:off x="1691680" y="3167040"/>
            <a:ext cx="5760640" cy="3070272"/>
          </a:xfrm>
          <a:effectLst/>
        </p:spPr>
        <p:txBody>
          <a:bodyPr vert="horz" lIns="68580" tIns="34290" rIns="68580" bIns="34290" rtlCol="0" anchor="b">
            <a:normAutofit/>
          </a:bodyPr>
          <a:lstStyle/>
          <a:p>
            <a:pPr algn="ctr" defTabSz="685800" eaLnBrk="0" fontAlgn="base" hangingPunct="0">
              <a:lnSpc>
                <a:spcPct val="150000"/>
              </a:lnSpc>
              <a:spcBef>
                <a:spcPct val="0"/>
              </a:spcBef>
              <a:spcAft>
                <a:spcPct val="0"/>
              </a:spcAft>
            </a:pPr>
            <a:r>
              <a:rPr lang="en-US" sz="1400" dirty="0">
                <a:latin typeface="Times New Roman" panose="02020603050405020304" pitchFamily="18" charset="0"/>
              </a:rPr>
              <a:t>Computer Graphics</a:t>
            </a:r>
            <a:endParaRPr lang="en-US" sz="2000" b="1" cap="none" dirty="0">
              <a:solidFill>
                <a:schemeClr val="bg1"/>
              </a:solidFill>
              <a:latin typeface="Times New Roman" panose="02020603050405020304" pitchFamily="18" charset="0"/>
              <a:cs typeface="Times New Roman" panose="02020603050405020304" pitchFamily="18" charset="0"/>
            </a:endParaRPr>
          </a:p>
          <a:p>
            <a:pPr algn="ctr" defTabSz="685800" eaLnBrk="0" fontAlgn="base" hangingPunct="0">
              <a:lnSpc>
                <a:spcPct val="150000"/>
              </a:lnSpc>
              <a:spcBef>
                <a:spcPct val="0"/>
              </a:spcBef>
              <a:spcAft>
                <a:spcPct val="0"/>
              </a:spcAft>
            </a:pPr>
            <a:r>
              <a:rPr lang="en-US" sz="2000" b="1" cap="none" dirty="0">
                <a:solidFill>
                  <a:schemeClr val="bg1"/>
                </a:solidFill>
                <a:latin typeface="Times New Roman" panose="02020603050405020304" pitchFamily="18" charset="0"/>
                <a:cs typeface="Times New Roman" panose="02020603050405020304" pitchFamily="18" charset="0"/>
              </a:rPr>
              <a:t>Grade</a:t>
            </a:r>
            <a:r>
              <a:rPr lang="en-US" sz="1400" b="1" dirty="0">
                <a:solidFill>
                  <a:schemeClr val="bg1"/>
                </a:solidFill>
              </a:rPr>
              <a:t>: 2</a:t>
            </a:r>
            <a:r>
              <a:rPr lang="en-US" sz="1400" b="1" baseline="30000" dirty="0">
                <a:solidFill>
                  <a:schemeClr val="bg1"/>
                </a:solidFill>
              </a:rPr>
              <a:t>nd</a:t>
            </a:r>
            <a:r>
              <a:rPr lang="en-US" sz="1400" b="1" dirty="0">
                <a:solidFill>
                  <a:schemeClr val="bg1"/>
                </a:solidFill>
              </a:rPr>
              <a:t> Year (General –BIO)</a:t>
            </a:r>
          </a:p>
          <a:p>
            <a:pPr algn="ctr" defTabSz="685800" eaLnBrk="0" fontAlgn="base" hangingPunct="0">
              <a:lnSpc>
                <a:spcPct val="150000"/>
              </a:lnSpc>
              <a:spcBef>
                <a:spcPct val="0"/>
              </a:spcBef>
              <a:spcAft>
                <a:spcPct val="0"/>
              </a:spcAft>
            </a:pPr>
            <a:r>
              <a:rPr lang="en-US" sz="2000" b="1" cap="none" dirty="0">
                <a:solidFill>
                  <a:schemeClr val="bg1"/>
                </a:solidFill>
                <a:latin typeface="Times New Roman" panose="02020603050405020304" pitchFamily="18" charset="0"/>
                <a:cs typeface="Times New Roman" panose="02020603050405020304" pitchFamily="18" charset="0"/>
              </a:rPr>
              <a:t>Prepared by:</a:t>
            </a:r>
            <a:br>
              <a:rPr lang="en-US" sz="2000" b="1" cap="none" dirty="0">
                <a:solidFill>
                  <a:schemeClr val="bg1"/>
                </a:solidFill>
                <a:latin typeface="Times New Roman" panose="02020603050405020304" pitchFamily="18" charset="0"/>
                <a:cs typeface="Times New Roman" panose="02020603050405020304" pitchFamily="18" charset="0"/>
              </a:rPr>
            </a:br>
            <a:r>
              <a:rPr lang="en-US" sz="2000" b="1" cap="none" dirty="0">
                <a:solidFill>
                  <a:schemeClr val="bg1"/>
                </a:solidFill>
                <a:latin typeface="Times New Roman" panose="02020603050405020304" pitchFamily="18" charset="0"/>
                <a:cs typeface="Times New Roman" panose="02020603050405020304" pitchFamily="18" charset="0"/>
              </a:rPr>
              <a:t>Dr. </a:t>
            </a:r>
            <a:r>
              <a:rPr lang="en-US" sz="2000" b="1" cap="none" dirty="0" err="1">
                <a:solidFill>
                  <a:schemeClr val="bg1"/>
                </a:solidFill>
                <a:latin typeface="Times New Roman" panose="02020603050405020304" pitchFamily="18" charset="0"/>
                <a:cs typeface="Times New Roman" panose="02020603050405020304" pitchFamily="18" charset="0"/>
              </a:rPr>
              <a:t>Haitham</a:t>
            </a:r>
            <a:r>
              <a:rPr lang="en-US" sz="2000" b="1" cap="none" dirty="0">
                <a:solidFill>
                  <a:schemeClr val="bg1"/>
                </a:solidFill>
                <a:latin typeface="Times New Roman" panose="02020603050405020304" pitchFamily="18" charset="0"/>
                <a:cs typeface="Times New Roman" panose="02020603050405020304" pitchFamily="18" charset="0"/>
              </a:rPr>
              <a:t> El-</a:t>
            </a:r>
            <a:r>
              <a:rPr lang="en-US" sz="2000" b="1" cap="none" dirty="0" err="1">
                <a:solidFill>
                  <a:schemeClr val="bg1"/>
                </a:solidFill>
                <a:latin typeface="Times New Roman" panose="02020603050405020304" pitchFamily="18" charset="0"/>
                <a:cs typeface="Times New Roman" panose="02020603050405020304" pitchFamily="18" charset="0"/>
              </a:rPr>
              <a:t>Ghareeb</a:t>
            </a:r>
            <a:r>
              <a:rPr lang="en-US" sz="2000" b="1" cap="none" dirty="0">
                <a:solidFill>
                  <a:schemeClr val="bg1"/>
                </a:solidFill>
                <a:latin typeface="Times New Roman" panose="02020603050405020304" pitchFamily="18" charset="0"/>
                <a:cs typeface="Times New Roman" panose="02020603050405020304" pitchFamily="18" charset="0"/>
              </a:rPr>
              <a:t>,</a:t>
            </a:r>
          </a:p>
          <a:p>
            <a:pPr algn="ctr" defTabSz="685800" eaLnBrk="0" fontAlgn="base" hangingPunct="0">
              <a:lnSpc>
                <a:spcPct val="150000"/>
              </a:lnSpc>
              <a:spcBef>
                <a:spcPct val="0"/>
              </a:spcBef>
              <a:spcAft>
                <a:spcPct val="0"/>
              </a:spcAft>
            </a:pPr>
            <a:r>
              <a:rPr lang="en-US" sz="2000" b="1" cap="none" dirty="0" smtClean="0">
                <a:solidFill>
                  <a:schemeClr val="bg1"/>
                </a:solidFill>
                <a:latin typeface="Times New Roman" panose="02020603050405020304" pitchFamily="18" charset="0"/>
                <a:cs typeface="Times New Roman" panose="02020603050405020304" pitchFamily="18" charset="0"/>
              </a:rPr>
              <a:t>Dr.-</a:t>
            </a:r>
            <a:r>
              <a:rPr lang="en-US" sz="2000" b="1" cap="none" dirty="0">
                <a:solidFill>
                  <a:schemeClr val="bg1"/>
                </a:solidFill>
                <a:latin typeface="Times New Roman" panose="02020603050405020304" pitchFamily="18" charset="0"/>
                <a:cs typeface="Times New Roman" panose="02020603050405020304" pitchFamily="18" charset="0"/>
              </a:rPr>
              <a:t>Waleed </a:t>
            </a:r>
            <a:r>
              <a:rPr lang="en-US" sz="2000" b="1" cap="none" dirty="0" smtClean="0">
                <a:solidFill>
                  <a:schemeClr val="bg1"/>
                </a:solidFill>
                <a:latin typeface="Times New Roman" panose="02020603050405020304" pitchFamily="18" charset="0"/>
                <a:cs typeface="Times New Roman" panose="02020603050405020304" pitchFamily="18" charset="0"/>
              </a:rPr>
              <a:t>Mohamed,</a:t>
            </a:r>
            <a:r>
              <a:rPr lang="en-US" sz="2000" b="1" cap="none" dirty="0">
                <a:solidFill>
                  <a:schemeClr val="bg1"/>
                </a:solidFill>
                <a:latin typeface="Times New Roman" panose="02020603050405020304" pitchFamily="18" charset="0"/>
                <a:cs typeface="Times New Roman" panose="02020603050405020304" pitchFamily="18" charset="0"/>
              </a:rPr>
              <a:t/>
            </a:r>
            <a:br>
              <a:rPr lang="en-US" sz="2000" b="1" cap="none" dirty="0">
                <a:solidFill>
                  <a:schemeClr val="bg1"/>
                </a:solidFill>
                <a:latin typeface="Times New Roman" panose="02020603050405020304" pitchFamily="18" charset="0"/>
                <a:cs typeface="Times New Roman" panose="02020603050405020304" pitchFamily="18" charset="0"/>
              </a:rPr>
            </a:br>
            <a:r>
              <a:rPr lang="en-US" sz="2000" b="1" cap="none" dirty="0" smtClean="0">
                <a:solidFill>
                  <a:schemeClr val="bg1"/>
                </a:solidFill>
                <a:latin typeface="Times New Roman" panose="02020603050405020304" pitchFamily="18" charset="0"/>
                <a:cs typeface="Times New Roman" panose="02020603050405020304" pitchFamily="18" charset="0"/>
              </a:rPr>
              <a:t>Dr.-</a:t>
            </a:r>
            <a:r>
              <a:rPr lang="en-US" sz="2000" b="1" cap="none" dirty="0">
                <a:solidFill>
                  <a:schemeClr val="bg1"/>
                </a:solidFill>
                <a:latin typeface="Times New Roman" panose="02020603050405020304" pitchFamily="18" charset="0"/>
                <a:cs typeface="Times New Roman" panose="02020603050405020304" pitchFamily="18" charset="0"/>
              </a:rPr>
              <a:t>Ibrahim </a:t>
            </a:r>
            <a:r>
              <a:rPr lang="en-US" sz="2000" b="1" cap="none" dirty="0" smtClean="0">
                <a:solidFill>
                  <a:schemeClr val="bg1"/>
                </a:solidFill>
                <a:latin typeface="Times New Roman" panose="02020603050405020304" pitchFamily="18" charset="0"/>
                <a:cs typeface="Times New Roman" panose="02020603050405020304" pitchFamily="18" charset="0"/>
              </a:rPr>
              <a:t>El-</a:t>
            </a:r>
            <a:r>
              <a:rPr lang="en-US" sz="2000" b="1" cap="none" dirty="0" err="1" smtClean="0">
                <a:solidFill>
                  <a:schemeClr val="bg1"/>
                </a:solidFill>
                <a:latin typeface="Times New Roman" panose="02020603050405020304" pitchFamily="18" charset="0"/>
                <a:cs typeface="Times New Roman" panose="02020603050405020304" pitchFamily="18" charset="0"/>
              </a:rPr>
              <a:t>Hasnony</a:t>
            </a:r>
            <a:endParaRPr lang="en-US" sz="2000" b="1" cap="none" dirty="0">
              <a:solidFill>
                <a:schemeClr val="bg1"/>
              </a:solidFill>
              <a:latin typeface="Times New Roman" panose="02020603050405020304" pitchFamily="18" charset="0"/>
              <a:cs typeface="Times New Roman" panose="02020603050405020304" pitchFamily="18" charset="0"/>
            </a:endParaRPr>
          </a:p>
        </p:txBody>
      </p:sp>
      <p:pic>
        <p:nvPicPr>
          <p:cNvPr id="6" name="Picture 5" descr="Logo&#10;&#10;Description automatically generated">
            <a:extLst>
              <a:ext uri="{FF2B5EF4-FFF2-40B4-BE49-F238E27FC236}">
                <a16:creationId xmlns:a16="http://schemas.microsoft.com/office/drawing/2014/main" id="{38BA3B7A-16DD-43FB-B4E4-A617E0AF1E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805" y="1378028"/>
            <a:ext cx="1040802" cy="1028700"/>
          </a:xfrm>
          <a:prstGeom prst="rect">
            <a:avLst/>
          </a:prstGeom>
        </p:spPr>
      </p:pic>
      <p:sp>
        <p:nvSpPr>
          <p:cNvPr id="7" name="Rectangle 3">
            <a:extLst>
              <a:ext uri="{FF2B5EF4-FFF2-40B4-BE49-F238E27FC236}">
                <a16:creationId xmlns:a16="http://schemas.microsoft.com/office/drawing/2014/main" id="{A2F97E60-F597-46ED-9EAB-60EC86B9B537}"/>
              </a:ext>
            </a:extLst>
          </p:cNvPr>
          <p:cNvSpPr>
            <a:spLocks noChangeArrowheads="1"/>
          </p:cNvSpPr>
          <p:nvPr/>
        </p:nvSpPr>
        <p:spPr bwMode="auto">
          <a:xfrm>
            <a:off x="243640" y="1471468"/>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marR="0" lvl="0" indent="0" algn="l" defTabSz="342900" rtl="0" eaLnBrk="1" fontAlgn="auto" latinLnBrk="0" hangingPunct="1">
              <a:lnSpc>
                <a:spcPct val="100000"/>
              </a:lnSpc>
              <a:spcBef>
                <a:spcPts val="0"/>
              </a:spcBef>
              <a:spcAft>
                <a:spcPts val="0"/>
              </a:spcAft>
              <a:buClrTx/>
              <a:buSzTx/>
              <a:buFont typeface="Times New Roman" panose="02020603050405020304" pitchFamily="18" charset="0"/>
              <a:buNone/>
              <a:tabLst/>
              <a:defRPr/>
            </a:pPr>
            <a:endParaRPr kumimoji="0" lang="en-US" sz="135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pic>
        <p:nvPicPr>
          <p:cNvPr id="5" name="Picture 4">
            <a:extLst>
              <a:ext uri="{FF2B5EF4-FFF2-40B4-BE49-F238E27FC236}">
                <a16:creationId xmlns:a16="http://schemas.microsoft.com/office/drawing/2014/main" id="{635D71B2-AACA-489A-8F54-3A76BCF731FE}"/>
              </a:ext>
            </a:extLst>
          </p:cNvPr>
          <p:cNvPicPr>
            <a:picLocks noChangeAspect="1"/>
          </p:cNvPicPr>
          <p:nvPr/>
        </p:nvPicPr>
        <p:blipFill>
          <a:blip r:embed="rId3"/>
          <a:stretch>
            <a:fillRect/>
          </a:stretch>
        </p:blipFill>
        <p:spPr>
          <a:xfrm>
            <a:off x="7017421" y="1438517"/>
            <a:ext cx="1047840" cy="1028700"/>
          </a:xfrm>
          <a:prstGeom prst="rect">
            <a:avLst/>
          </a:prstGeom>
        </p:spPr>
      </p:pic>
    </p:spTree>
    <p:extLst>
      <p:ext uri="{BB962C8B-B14F-4D97-AF65-F5344CB8AC3E}">
        <p14:creationId xmlns:p14="http://schemas.microsoft.com/office/powerpoint/2010/main" val="40449507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000" b="1" dirty="0"/>
              <a:t>Human visual system</a:t>
            </a:r>
          </a:p>
        </p:txBody>
      </p:sp>
      <p:sp>
        <p:nvSpPr>
          <p:cNvPr id="4" name="Slide Number Placeholder 3"/>
          <p:cNvSpPr>
            <a:spLocks noGrp="1"/>
          </p:cNvSpPr>
          <p:nvPr>
            <p:ph type="sldNum" sz="quarter" idx="12"/>
          </p:nvPr>
        </p:nvSpPr>
        <p:spPr/>
        <p:txBody>
          <a:bodyPr/>
          <a:lstStyle/>
          <a:p>
            <a:fld id="{D2CBC6F9-63DC-418A-A30A-9A9F771FE38A}" type="slidenum">
              <a:rPr lang="en-US" smtClean="0"/>
              <a:t>10</a:t>
            </a:fld>
            <a:endParaRPr lang="en-US"/>
          </a:p>
        </p:txBody>
      </p:sp>
      <p:pic>
        <p:nvPicPr>
          <p:cNvPr id="5" name="Content Placeholder 4"/>
          <p:cNvPicPr>
            <a:picLocks noGrp="1"/>
          </p:cNvPicPr>
          <p:nvPr>
            <p:ph idx="1"/>
          </p:nvPr>
        </p:nvPicPr>
        <p:blipFill>
          <a:blip r:embed="rId2"/>
          <a:stretch>
            <a:fillRect/>
          </a:stretch>
        </p:blipFill>
        <p:spPr>
          <a:xfrm>
            <a:off x="298734" y="2377440"/>
            <a:ext cx="4703034" cy="3273551"/>
          </a:xfrm>
          <a:prstGeom prst="rect">
            <a:avLst/>
          </a:prstGeom>
        </p:spPr>
      </p:pic>
      <p:pic>
        <p:nvPicPr>
          <p:cNvPr id="6" name="Content Placeholder 3"/>
          <p:cNvPicPr>
            <a:picLocks noChangeAspect="1"/>
          </p:cNvPicPr>
          <p:nvPr/>
        </p:nvPicPr>
        <p:blipFill>
          <a:blip r:embed="rId3"/>
          <a:stretch>
            <a:fillRect/>
          </a:stretch>
        </p:blipFill>
        <p:spPr>
          <a:xfrm>
            <a:off x="4857286" y="2157985"/>
            <a:ext cx="4286714" cy="3263504"/>
          </a:xfrm>
          <a:prstGeom prst="rect">
            <a:avLst/>
          </a:prstGeom>
        </p:spPr>
      </p:pic>
    </p:spTree>
    <p:extLst>
      <p:ext uri="{BB962C8B-B14F-4D97-AF65-F5344CB8AC3E}">
        <p14:creationId xmlns:p14="http://schemas.microsoft.com/office/powerpoint/2010/main" val="34400861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Human visual </a:t>
            </a:r>
            <a:r>
              <a:rPr lang="en-US" sz="2000" b="1" dirty="0" smtClean="0"/>
              <a:t>system</a:t>
            </a:r>
            <a:r>
              <a:rPr lang="ar-EG" sz="2000" b="1" dirty="0" smtClean="0"/>
              <a:t> </a:t>
            </a:r>
            <a:r>
              <a:rPr lang="en-US" sz="2000" b="1" dirty="0" smtClean="0"/>
              <a:t>(Cont.)</a:t>
            </a:r>
            <a:endParaRPr lang="en-US" sz="2000" b="1" dirty="0"/>
          </a:p>
        </p:txBody>
      </p:sp>
      <p:sp>
        <p:nvSpPr>
          <p:cNvPr id="3" name="Content Placeholder 2"/>
          <p:cNvSpPr>
            <a:spLocks noGrp="1"/>
          </p:cNvSpPr>
          <p:nvPr>
            <p:ph idx="1"/>
          </p:nvPr>
        </p:nvSpPr>
        <p:spPr>
          <a:xfrm>
            <a:off x="435894" y="2460397"/>
            <a:ext cx="8272211" cy="4214723"/>
          </a:xfrm>
        </p:spPr>
        <p:txBody>
          <a:bodyPr>
            <a:normAutofit fontScale="70000" lnSpcReduction="20000"/>
          </a:bodyPr>
          <a:lstStyle/>
          <a:p>
            <a:r>
              <a:rPr lang="en-US" sz="2300" dirty="0"/>
              <a:t>Light hit the retina which contain photosensitive cells that convert the spectrum into a few discrete values. There are two types of photosensitive cells </a:t>
            </a:r>
            <a:endParaRPr lang="ar-EG" sz="2300" dirty="0" smtClean="0"/>
          </a:p>
          <a:p>
            <a:endParaRPr lang="en-US" dirty="0"/>
          </a:p>
          <a:p>
            <a:r>
              <a:rPr lang="en-US" sz="2300" b="1" dirty="0"/>
              <a:t>Rods!</a:t>
            </a:r>
          </a:p>
          <a:p>
            <a:r>
              <a:rPr lang="en-US" sz="2300" dirty="0"/>
              <a:t>Approximately 100-150 million rods. </a:t>
            </a:r>
          </a:p>
          <a:p>
            <a:r>
              <a:rPr lang="en-US" sz="2300" dirty="0"/>
              <a:t>Non-uniform distribution across the </a:t>
            </a:r>
            <a:r>
              <a:rPr lang="en-US" sz="2300" dirty="0" smtClean="0"/>
              <a:t>retina. </a:t>
            </a:r>
            <a:endParaRPr lang="en-US" sz="2300" dirty="0"/>
          </a:p>
          <a:p>
            <a:r>
              <a:rPr lang="en-US" sz="2300" dirty="0">
                <a:solidFill>
                  <a:srgbClr val="C00000"/>
                </a:solidFill>
              </a:rPr>
              <a:t>Sensitive to low-light levels.  </a:t>
            </a:r>
          </a:p>
          <a:p>
            <a:r>
              <a:rPr lang="en-US" sz="2300" b="1" dirty="0"/>
              <a:t>Cones!</a:t>
            </a:r>
          </a:p>
          <a:p>
            <a:r>
              <a:rPr lang="en-US" sz="2300" dirty="0"/>
              <a:t>Approximately 6-7 million cones. </a:t>
            </a:r>
          </a:p>
          <a:p>
            <a:r>
              <a:rPr lang="en-US" sz="2300" dirty="0"/>
              <a:t>Sensitive to daytime-light levels. </a:t>
            </a:r>
          </a:p>
          <a:p>
            <a:r>
              <a:rPr lang="en-US" sz="2300" dirty="0">
                <a:solidFill>
                  <a:srgbClr val="C00000"/>
                </a:solidFill>
              </a:rPr>
              <a:t>Detect color by the use of 3 different pigments: </a:t>
            </a:r>
          </a:p>
          <a:p>
            <a:pPr lvl="1"/>
            <a:r>
              <a:rPr lang="en-US" sz="2300" dirty="0">
                <a:solidFill>
                  <a:srgbClr val="FF0000"/>
                </a:solidFill>
              </a:rPr>
              <a:t>Red</a:t>
            </a:r>
            <a:r>
              <a:rPr lang="en-US" sz="2300" dirty="0"/>
              <a:t> (L cone) : 564-580nm wavelengths  (65% of all cones) </a:t>
            </a:r>
          </a:p>
          <a:p>
            <a:pPr lvl="1"/>
            <a:r>
              <a:rPr lang="en-US" sz="2300" dirty="0">
                <a:solidFill>
                  <a:srgbClr val="00B050"/>
                </a:solidFill>
              </a:rPr>
              <a:t>Green</a:t>
            </a:r>
            <a:r>
              <a:rPr lang="en-US" sz="2300" dirty="0"/>
              <a:t> (M cone) : 534-545nm (30% of all cones) </a:t>
            </a:r>
          </a:p>
          <a:p>
            <a:pPr lvl="1"/>
            <a:r>
              <a:rPr lang="en-US" sz="2300" dirty="0">
                <a:solidFill>
                  <a:srgbClr val="0070C0"/>
                </a:solidFill>
              </a:rPr>
              <a:t>Blue</a:t>
            </a:r>
            <a:r>
              <a:rPr lang="en-US" sz="2300" dirty="0"/>
              <a:t> (S cone) : 420-440nm (5% of all cones)</a:t>
            </a:r>
          </a:p>
          <a:p>
            <a:endParaRPr lang="en-US" dirty="0" smtClean="0"/>
          </a:p>
          <a:p>
            <a:endParaRPr lang="en-US" dirty="0"/>
          </a:p>
          <a:p>
            <a:endParaRPr lang="en-US" dirty="0" smtClean="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11</a:t>
            </a:fld>
            <a:endParaRPr lang="en-US"/>
          </a:p>
        </p:txBody>
      </p:sp>
      <p:pic>
        <p:nvPicPr>
          <p:cNvPr id="7" name="Picture 6"/>
          <p:cNvPicPr>
            <a:picLocks noChangeAspect="1"/>
          </p:cNvPicPr>
          <p:nvPr/>
        </p:nvPicPr>
        <p:blipFill>
          <a:blip r:embed="rId2"/>
          <a:stretch>
            <a:fillRect/>
          </a:stretch>
        </p:blipFill>
        <p:spPr>
          <a:xfrm>
            <a:off x="4754880" y="2460397"/>
            <a:ext cx="4279392" cy="2363205"/>
          </a:xfrm>
          <a:prstGeom prst="rect">
            <a:avLst/>
          </a:prstGeom>
        </p:spPr>
      </p:pic>
    </p:spTree>
    <p:extLst>
      <p:ext uri="{BB962C8B-B14F-4D97-AF65-F5344CB8AC3E}">
        <p14:creationId xmlns:p14="http://schemas.microsoft.com/office/powerpoint/2010/main" val="40330938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Color fundamentals </a:t>
            </a:r>
          </a:p>
        </p:txBody>
      </p:sp>
      <p:sp>
        <p:nvSpPr>
          <p:cNvPr id="4" name="Slide Number Placeholder 3"/>
          <p:cNvSpPr>
            <a:spLocks noGrp="1"/>
          </p:cNvSpPr>
          <p:nvPr>
            <p:ph type="sldNum" sz="quarter" idx="12"/>
          </p:nvPr>
        </p:nvSpPr>
        <p:spPr/>
        <p:txBody>
          <a:bodyPr/>
          <a:lstStyle/>
          <a:p>
            <a:fld id="{D2CBC6F9-63DC-418A-A30A-9A9F771FE38A}" type="slidenum">
              <a:rPr lang="en-US" smtClean="0"/>
              <a:t>12</a:t>
            </a:fld>
            <a:endParaRPr lang="en-US"/>
          </a:p>
        </p:txBody>
      </p:sp>
      <p:sp>
        <p:nvSpPr>
          <p:cNvPr id="6" name="Content Placeholder 5"/>
          <p:cNvSpPr>
            <a:spLocks noGrp="1"/>
          </p:cNvSpPr>
          <p:nvPr>
            <p:ph idx="1"/>
          </p:nvPr>
        </p:nvSpPr>
        <p:spPr>
          <a:xfrm>
            <a:off x="358813" y="2078110"/>
            <a:ext cx="8272211" cy="4586063"/>
          </a:xfrm>
        </p:spPr>
        <p:txBody>
          <a:bodyPr>
            <a:normAutofit/>
          </a:bodyPr>
          <a:lstStyle/>
          <a:p>
            <a:pPr marL="284163" indent="-284163">
              <a:spcBef>
                <a:spcPts val="600"/>
              </a:spcBef>
              <a:buClr>
                <a:srgbClr val="000066"/>
              </a:buClr>
              <a:buFont typeface="Microsoft YaHei UI" panose="020B0503020204020204" pitchFamily="34" charset="-122"/>
              <a:buChar char="-"/>
            </a:pPr>
            <a:r>
              <a:rPr lang="en-US" sz="1700" dirty="0">
                <a:solidFill>
                  <a:srgbClr val="FF0000"/>
                </a:solidFill>
                <a:latin typeface="+mj-lt"/>
                <a:cs typeface="Arial" panose="020B0604020202020204" pitchFamily="34" charset="0"/>
              </a:rPr>
              <a:t>To distinguish a color from another</a:t>
            </a:r>
          </a:p>
          <a:p>
            <a:pPr marL="284163" indent="-284163">
              <a:spcBef>
                <a:spcPts val="600"/>
              </a:spcBef>
              <a:buClr>
                <a:srgbClr val="000066"/>
              </a:buClr>
              <a:buFont typeface="Microsoft YaHei UI" panose="020B0503020204020204" pitchFamily="34" charset="-122"/>
              <a:buChar char="-"/>
            </a:pPr>
            <a:r>
              <a:rPr lang="en-US" altLang="zh-CN" sz="1700" dirty="0">
                <a:solidFill>
                  <a:srgbClr val="000066"/>
                </a:solidFill>
                <a:latin typeface="+mj-lt"/>
                <a:cs typeface="Arial" panose="020B0604020202020204" pitchFamily="34" charset="0"/>
              </a:rPr>
              <a:t>Hue, Saturation, and Brightness</a:t>
            </a:r>
          </a:p>
          <a:p>
            <a:pPr marL="746125" lvl="1" indent="-288925">
              <a:spcBef>
                <a:spcPts val="600"/>
              </a:spcBef>
              <a:buClr>
                <a:srgbClr val="000066"/>
              </a:buClr>
              <a:buFont typeface="Arial" panose="020B0604020202020204" pitchFamily="34" charset="0"/>
              <a:buChar char="•"/>
            </a:pPr>
            <a:r>
              <a:rPr lang="en-US" altLang="zh-CN" sz="1700" dirty="0">
                <a:solidFill>
                  <a:srgbClr val="FF0000"/>
                </a:solidFill>
                <a:latin typeface="+mj-lt"/>
                <a:cs typeface="Arial" panose="020B0604020202020204" pitchFamily="34" charset="0"/>
              </a:rPr>
              <a:t>Hue</a:t>
            </a:r>
            <a:r>
              <a:rPr lang="en-US" altLang="zh-CN" sz="1700" dirty="0">
                <a:solidFill>
                  <a:srgbClr val="000066"/>
                </a:solidFill>
                <a:latin typeface="+mj-lt"/>
                <a:cs typeface="Arial" panose="020B0604020202020204" pitchFamily="34" charset="0"/>
              </a:rPr>
              <a:t>: Dominant color (wavelength) perceived by an observer. (Red, Orange, Yellow, and etc</a:t>
            </a:r>
            <a:r>
              <a:rPr lang="en-US" altLang="zh-CN" sz="1700" dirty="0" smtClean="0">
                <a:solidFill>
                  <a:srgbClr val="000066"/>
                </a:solidFill>
                <a:latin typeface="+mj-lt"/>
                <a:cs typeface="Arial" panose="020B0604020202020204" pitchFamily="34" charset="0"/>
              </a:rPr>
              <a:t>.)</a:t>
            </a:r>
          </a:p>
          <a:p>
            <a:pPr marL="746125" lvl="1" indent="-288925">
              <a:spcBef>
                <a:spcPts val="600"/>
              </a:spcBef>
              <a:buClr>
                <a:srgbClr val="000066"/>
              </a:buClr>
              <a:buFont typeface="Arial" panose="020B0604020202020204" pitchFamily="34" charset="0"/>
              <a:buChar char="•"/>
            </a:pPr>
            <a:endParaRPr lang="en-US" altLang="zh-CN" sz="1700" dirty="0">
              <a:solidFill>
                <a:srgbClr val="000066"/>
              </a:solidFill>
              <a:latin typeface="+mj-lt"/>
              <a:cs typeface="Arial" panose="020B0604020202020204" pitchFamily="34" charset="0"/>
            </a:endParaRPr>
          </a:p>
          <a:p>
            <a:pPr marL="746125" lvl="1" indent="-288925">
              <a:spcBef>
                <a:spcPts val="600"/>
              </a:spcBef>
              <a:buClr>
                <a:srgbClr val="000066"/>
              </a:buClr>
              <a:buFont typeface="Arial" panose="020B0604020202020204" pitchFamily="34" charset="0"/>
              <a:buChar char="•"/>
            </a:pPr>
            <a:r>
              <a:rPr lang="en-US" altLang="zh-CN" sz="1700" dirty="0">
                <a:solidFill>
                  <a:srgbClr val="FF0000"/>
                </a:solidFill>
                <a:latin typeface="+mj-lt"/>
                <a:cs typeface="Arial" panose="020B0604020202020204" pitchFamily="34" charset="0"/>
              </a:rPr>
              <a:t>Saturation</a:t>
            </a:r>
            <a:r>
              <a:rPr lang="en-US" altLang="zh-CN" sz="1700" dirty="0">
                <a:solidFill>
                  <a:srgbClr val="000066"/>
                </a:solidFill>
                <a:latin typeface="+mj-lt"/>
                <a:cs typeface="Arial" panose="020B0604020202020204" pitchFamily="34" charset="0"/>
              </a:rPr>
              <a:t>: relative purity of color or the amount of </a:t>
            </a:r>
            <a:r>
              <a:rPr lang="en-US" altLang="zh-CN" sz="1700" i="1" dirty="0">
                <a:solidFill>
                  <a:srgbClr val="FF0000"/>
                </a:solidFill>
                <a:latin typeface="+mj-lt"/>
                <a:cs typeface="Arial" panose="020B0604020202020204" pitchFamily="34" charset="0"/>
              </a:rPr>
              <a:t>white</a:t>
            </a:r>
            <a:r>
              <a:rPr lang="en-US" altLang="zh-CN" sz="1700" dirty="0">
                <a:solidFill>
                  <a:srgbClr val="000066"/>
                </a:solidFill>
                <a:latin typeface="+mj-lt"/>
                <a:cs typeface="Arial" panose="020B0604020202020204" pitchFamily="34" charset="0"/>
              </a:rPr>
              <a:t> light mixed with a hue.</a:t>
            </a:r>
          </a:p>
          <a:p>
            <a:pPr marL="1144588" lvl="2" indent="-230188">
              <a:spcBef>
                <a:spcPts val="600"/>
              </a:spcBef>
              <a:buClr>
                <a:srgbClr val="000066"/>
              </a:buClr>
              <a:buFont typeface="Microsoft YaHei UI" panose="020B0503020204020204" pitchFamily="34" charset="-122"/>
              <a:buChar char="-"/>
            </a:pPr>
            <a:r>
              <a:rPr lang="en-US" altLang="zh-CN" sz="1700" dirty="0">
                <a:solidFill>
                  <a:srgbClr val="000066"/>
                </a:solidFill>
                <a:latin typeface="+mj-lt"/>
                <a:cs typeface="Arial" panose="020B0604020202020204" pitchFamily="34" charset="0"/>
              </a:rPr>
              <a:t>Pure colors </a:t>
            </a:r>
            <a:r>
              <a:rPr lang="en-US" altLang="zh-CN" sz="1700" dirty="0" smtClean="0">
                <a:solidFill>
                  <a:srgbClr val="000066"/>
                </a:solidFill>
                <a:latin typeface="+mj-lt"/>
                <a:cs typeface="Arial" panose="020B0604020202020204" pitchFamily="34" charset="0"/>
              </a:rPr>
              <a:t>are </a:t>
            </a:r>
            <a:r>
              <a:rPr lang="en-US" altLang="zh-CN" sz="1700" dirty="0">
                <a:solidFill>
                  <a:srgbClr val="000066"/>
                </a:solidFill>
                <a:latin typeface="+mj-lt"/>
                <a:cs typeface="Arial" panose="020B0604020202020204" pitchFamily="34" charset="0"/>
              </a:rPr>
              <a:t>fully saturated.</a:t>
            </a:r>
          </a:p>
          <a:p>
            <a:pPr marL="1144588" lvl="2" indent="-230188">
              <a:spcBef>
                <a:spcPts val="600"/>
              </a:spcBef>
              <a:buClr>
                <a:srgbClr val="000066"/>
              </a:buClr>
              <a:buFont typeface="Microsoft YaHei UI" panose="020B0503020204020204" pitchFamily="34" charset="-122"/>
              <a:buChar char="-"/>
            </a:pPr>
            <a:r>
              <a:rPr lang="en-US" altLang="zh-CN" sz="1700" dirty="0">
                <a:solidFill>
                  <a:srgbClr val="000066"/>
                </a:solidFill>
                <a:latin typeface="+mj-lt"/>
                <a:cs typeface="Arial" panose="020B0604020202020204" pitchFamily="34" charset="0"/>
              </a:rPr>
              <a:t>Pink is less saturated</a:t>
            </a:r>
            <a:r>
              <a:rPr lang="en-US" altLang="zh-CN" sz="1700" dirty="0" smtClean="0">
                <a:solidFill>
                  <a:srgbClr val="000066"/>
                </a:solidFill>
                <a:latin typeface="+mj-lt"/>
                <a:cs typeface="Arial" panose="020B0604020202020204" pitchFamily="34" charset="0"/>
              </a:rPr>
              <a:t>.</a:t>
            </a:r>
          </a:p>
          <a:p>
            <a:pPr marL="746125" lvl="1" indent="-288925">
              <a:spcBef>
                <a:spcPts val="600"/>
              </a:spcBef>
              <a:buClr>
                <a:srgbClr val="000066"/>
              </a:buClr>
              <a:buFont typeface="Arial" panose="020B0604020202020204" pitchFamily="34" charset="0"/>
              <a:buChar char="•"/>
            </a:pPr>
            <a:r>
              <a:rPr lang="en-US" altLang="zh-CN" sz="1700" dirty="0" smtClean="0">
                <a:solidFill>
                  <a:srgbClr val="FF0000"/>
                </a:solidFill>
                <a:latin typeface="+mj-lt"/>
                <a:cs typeface="Arial" panose="020B0604020202020204" pitchFamily="34" charset="0"/>
              </a:rPr>
              <a:t>Brightness</a:t>
            </a:r>
            <a:r>
              <a:rPr lang="en-US" altLang="zh-CN" sz="1700" dirty="0">
                <a:solidFill>
                  <a:srgbClr val="000066"/>
                </a:solidFill>
                <a:latin typeface="+mj-lt"/>
                <a:cs typeface="Arial" panose="020B0604020202020204" pitchFamily="34" charset="0"/>
              </a:rPr>
              <a:t>: chromatic notion of intensity</a:t>
            </a:r>
            <a:r>
              <a:rPr lang="en-US" altLang="zh-CN" sz="1700" dirty="0" smtClean="0">
                <a:solidFill>
                  <a:srgbClr val="000066"/>
                </a:solidFill>
                <a:latin typeface="+mj-lt"/>
                <a:cs typeface="Arial" panose="020B0604020202020204" pitchFamily="34" charset="0"/>
              </a:rPr>
              <a:t>.</a:t>
            </a:r>
          </a:p>
          <a:p>
            <a:pPr marL="746125" lvl="1" indent="-288925">
              <a:spcBef>
                <a:spcPts val="600"/>
              </a:spcBef>
              <a:buClr>
                <a:srgbClr val="000066"/>
              </a:buClr>
              <a:buFont typeface="Arial" panose="020B0604020202020204" pitchFamily="34" charset="0"/>
              <a:buChar char="•"/>
            </a:pPr>
            <a:r>
              <a:rPr lang="en-US" sz="1700" dirty="0">
                <a:solidFill>
                  <a:srgbClr val="FF0000"/>
                </a:solidFill>
                <a:latin typeface="+mj-lt"/>
                <a:cs typeface="Arial" panose="020B0604020202020204" pitchFamily="34" charset="0"/>
              </a:rPr>
              <a:t>Lightness</a:t>
            </a:r>
            <a:r>
              <a:rPr lang="en-US" sz="1800" dirty="0">
                <a:solidFill>
                  <a:srgbClr val="C00000"/>
                </a:solidFill>
              </a:rPr>
              <a:t> </a:t>
            </a:r>
            <a:r>
              <a:rPr lang="en-US" sz="1700" dirty="0">
                <a:solidFill>
                  <a:srgbClr val="000066"/>
                </a:solidFill>
                <a:latin typeface="+mj-lt"/>
                <a:cs typeface="Arial" panose="020B0604020202020204" pitchFamily="34" charset="0"/>
              </a:rPr>
              <a:t>is the relative brightness or darkness of a particular color, from black (no lightness) to white (full lightness). </a:t>
            </a:r>
          </a:p>
          <a:p>
            <a:pPr marL="746125" lvl="1" indent="-288925">
              <a:spcBef>
                <a:spcPts val="600"/>
              </a:spcBef>
              <a:buClr>
                <a:srgbClr val="000066"/>
              </a:buClr>
              <a:buFont typeface="Arial" panose="020B0604020202020204" pitchFamily="34" charset="0"/>
              <a:buChar char="•"/>
            </a:pPr>
            <a:endParaRPr lang="en-US" altLang="zh-CN" sz="1700" dirty="0" smtClean="0">
              <a:solidFill>
                <a:srgbClr val="000066"/>
              </a:solidFill>
              <a:latin typeface="+mj-lt"/>
              <a:cs typeface="Arial" panose="020B0604020202020204" pitchFamily="34" charset="0"/>
            </a:endParaRPr>
          </a:p>
          <a:p>
            <a:endParaRPr lang="en-US" dirty="0"/>
          </a:p>
        </p:txBody>
      </p:sp>
      <p:pic>
        <p:nvPicPr>
          <p:cNvPr id="5" name="Picture 4"/>
          <p:cNvPicPr/>
          <p:nvPr/>
        </p:nvPicPr>
        <p:blipFill>
          <a:blip r:embed="rId2"/>
          <a:srcRect/>
          <a:stretch>
            <a:fillRect/>
          </a:stretch>
        </p:blipFill>
        <p:spPr bwMode="auto">
          <a:xfrm>
            <a:off x="2625613" y="3125148"/>
            <a:ext cx="3775186" cy="602263"/>
          </a:xfrm>
          <a:prstGeom prst="rect">
            <a:avLst/>
          </a:prstGeom>
          <a:noFill/>
          <a:ln w="9525">
            <a:noFill/>
            <a:miter lim="800000"/>
            <a:headEnd/>
            <a:tailEnd/>
          </a:ln>
        </p:spPr>
      </p:pic>
      <p:pic>
        <p:nvPicPr>
          <p:cNvPr id="7" name="Picture 6"/>
          <p:cNvPicPr/>
          <p:nvPr/>
        </p:nvPicPr>
        <p:blipFill>
          <a:blip r:embed="rId3"/>
          <a:srcRect/>
          <a:stretch>
            <a:fillRect/>
          </a:stretch>
        </p:blipFill>
        <p:spPr bwMode="auto">
          <a:xfrm>
            <a:off x="4295714" y="4371506"/>
            <a:ext cx="4043613" cy="639406"/>
          </a:xfrm>
          <a:prstGeom prst="rect">
            <a:avLst/>
          </a:prstGeom>
          <a:noFill/>
          <a:ln w="9525">
            <a:noFill/>
            <a:miter lim="800000"/>
            <a:headEnd/>
            <a:tailEnd/>
          </a:ln>
        </p:spPr>
      </p:pic>
      <p:pic>
        <p:nvPicPr>
          <p:cNvPr id="8" name="Picture 7"/>
          <p:cNvPicPr/>
          <p:nvPr/>
        </p:nvPicPr>
        <p:blipFill>
          <a:blip r:embed="rId4"/>
          <a:srcRect/>
          <a:stretch>
            <a:fillRect/>
          </a:stretch>
        </p:blipFill>
        <p:spPr bwMode="auto">
          <a:xfrm>
            <a:off x="3942323" y="6084672"/>
            <a:ext cx="3894085" cy="579501"/>
          </a:xfrm>
          <a:prstGeom prst="rect">
            <a:avLst/>
          </a:prstGeom>
          <a:noFill/>
          <a:ln w="9525">
            <a:noFill/>
            <a:miter lim="800000"/>
            <a:headEnd/>
            <a:tailEnd/>
          </a:ln>
        </p:spPr>
      </p:pic>
    </p:spTree>
    <p:extLst>
      <p:ext uri="{BB962C8B-B14F-4D97-AF65-F5344CB8AC3E}">
        <p14:creationId xmlns:p14="http://schemas.microsoft.com/office/powerpoint/2010/main" val="179016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sz="quarter" idx="1"/>
          </p:nvPr>
        </p:nvSpPr>
        <p:spPr>
          <a:xfrm>
            <a:off x="435894" y="2171700"/>
            <a:ext cx="8128000" cy="4229100"/>
          </a:xfrm>
        </p:spPr>
        <p:txBody>
          <a:bodyPr/>
          <a:lstStyle/>
          <a:p>
            <a:pPr eaLnBrk="1" hangingPunct="1"/>
            <a:r>
              <a:rPr lang="en-US" altLang="zh-TW" sz="1600" dirty="0">
                <a:ea typeface="新細明體" charset="-120"/>
                <a:cs typeface="新細明體" charset="-120"/>
              </a:rPr>
              <a:t>Achromatic Light: “</a:t>
            </a:r>
            <a:r>
              <a:rPr lang="en-US" altLang="zh-TW" sz="1600" dirty="0">
                <a:solidFill>
                  <a:srgbClr val="FF0000"/>
                </a:solidFill>
                <a:ea typeface="新細明體" charset="-120"/>
                <a:cs typeface="新細明體" charset="-120"/>
              </a:rPr>
              <a:t>without color</a:t>
            </a:r>
            <a:r>
              <a:rPr lang="en-US" altLang="zh-TW" sz="1600" dirty="0">
                <a:ea typeface="新細明體" charset="-120"/>
                <a:cs typeface="新細明體" charset="-120"/>
              </a:rPr>
              <a:t>,” quantity of light only</a:t>
            </a:r>
          </a:p>
          <a:p>
            <a:pPr lvl="1" eaLnBrk="1" hangingPunct="1"/>
            <a:r>
              <a:rPr lang="en-US" altLang="zh-TW" sz="1600" dirty="0">
                <a:ea typeface="新細明體" charset="-120"/>
                <a:cs typeface="新細明體" charset="-120"/>
              </a:rPr>
              <a:t>Called </a:t>
            </a:r>
            <a:r>
              <a:rPr lang="en-US" altLang="zh-TW" sz="1600" dirty="0">
                <a:solidFill>
                  <a:srgbClr val="FF0000"/>
                </a:solidFill>
                <a:ea typeface="新細明體" charset="-120"/>
                <a:cs typeface="新細明體" charset="-120"/>
              </a:rPr>
              <a:t>intensity</a:t>
            </a:r>
            <a:r>
              <a:rPr lang="en-US" altLang="zh-TW" sz="1600" dirty="0">
                <a:ea typeface="新細明體" charset="-120"/>
                <a:cs typeface="新細明體" charset="-120"/>
              </a:rPr>
              <a:t>, </a:t>
            </a:r>
            <a:r>
              <a:rPr lang="en-US" altLang="zh-TW" sz="1600" dirty="0">
                <a:solidFill>
                  <a:srgbClr val="FF0000"/>
                </a:solidFill>
                <a:ea typeface="新細明體" charset="-120"/>
                <a:cs typeface="新細明體" charset="-120"/>
              </a:rPr>
              <a:t>luminance</a:t>
            </a:r>
            <a:r>
              <a:rPr lang="en-US" altLang="zh-TW" sz="1600" dirty="0">
                <a:ea typeface="新細明體" charset="-120"/>
                <a:cs typeface="新細明體" charset="-120"/>
              </a:rPr>
              <a:t>, or measure of light’s energy/brightness</a:t>
            </a:r>
          </a:p>
          <a:p>
            <a:pPr lvl="2" eaLnBrk="1" hangingPunct="1"/>
            <a:r>
              <a:rPr lang="en-US" altLang="zh-TW" sz="1600" dirty="0">
                <a:ea typeface="新細明體" charset="-120"/>
                <a:cs typeface="新細明體" charset="-120"/>
              </a:rPr>
              <a:t>The psychophysical sense of perceived intensity</a:t>
            </a:r>
          </a:p>
          <a:p>
            <a:pPr lvl="1" eaLnBrk="1" hangingPunct="1"/>
            <a:r>
              <a:rPr lang="en-US" altLang="zh-TW" sz="1600" dirty="0">
                <a:ea typeface="新細明體" charset="-120"/>
                <a:cs typeface="新細明體" charset="-120"/>
              </a:rPr>
              <a:t>Gray levels (e.g., from 0.0 to 1.0)</a:t>
            </a:r>
          </a:p>
          <a:p>
            <a:pPr lvl="1" eaLnBrk="1" hangingPunct="1"/>
            <a:r>
              <a:rPr lang="en-US" altLang="zh-TW" sz="1600" dirty="0" smtClean="0">
                <a:ea typeface="新細明體" charset="-120"/>
                <a:cs typeface="新細明體" charset="-120"/>
              </a:rPr>
              <a:t>Seen </a:t>
            </a:r>
            <a:r>
              <a:rPr lang="en-US" altLang="zh-TW" sz="1600" dirty="0">
                <a:ea typeface="新細明體" charset="-120"/>
                <a:cs typeface="新細明體" charset="-120"/>
              </a:rPr>
              <a:t>on black and white displays</a:t>
            </a:r>
          </a:p>
          <a:p>
            <a:pPr lvl="1"/>
            <a:r>
              <a:rPr lang="en-US" sz="1600" dirty="0" smtClean="0"/>
              <a:t>Eye </a:t>
            </a:r>
            <a:r>
              <a:rPr lang="en-US" sz="1600" dirty="0"/>
              <a:t>is much </a:t>
            </a:r>
            <a:r>
              <a:rPr lang="en-US" sz="1600" b="1" dirty="0"/>
              <a:t>more sensitive </a:t>
            </a:r>
            <a:r>
              <a:rPr lang="en-US" sz="1600" dirty="0"/>
              <a:t>to </a:t>
            </a:r>
            <a:r>
              <a:rPr lang="en-US" sz="1600" dirty="0" smtClean="0"/>
              <a:t>slight </a:t>
            </a:r>
            <a:r>
              <a:rPr lang="en-US" sz="1600" dirty="0"/>
              <a:t>changes in </a:t>
            </a:r>
            <a:r>
              <a:rPr lang="en-US" sz="1600" b="1" dirty="0"/>
              <a:t>luminance</a:t>
            </a:r>
            <a:r>
              <a:rPr lang="en-US" sz="1600" dirty="0"/>
              <a:t> (intensity) of light than slight changes in </a:t>
            </a:r>
            <a:r>
              <a:rPr lang="en-US" sz="1600" b="1" dirty="0"/>
              <a:t>color</a:t>
            </a:r>
            <a:r>
              <a:rPr lang="en-US" sz="1600" dirty="0"/>
              <a:t> (hue)</a:t>
            </a:r>
          </a:p>
          <a:p>
            <a:pPr lvl="1" eaLnBrk="1" hangingPunct="1"/>
            <a:endParaRPr lang="en-US" altLang="zh-TW" sz="1600" dirty="0">
              <a:ea typeface="新細明體" charset="-120"/>
              <a:cs typeface="新細明體" charset="-120"/>
            </a:endParaRPr>
          </a:p>
          <a:p>
            <a:pPr lvl="1" eaLnBrk="1" hangingPunct="1"/>
            <a:endParaRPr lang="en-US" altLang="zh-TW" sz="1700" dirty="0">
              <a:ea typeface="新細明體" charset="-120"/>
              <a:cs typeface="新細明體" charset="-120"/>
            </a:endParaRPr>
          </a:p>
          <a:p>
            <a:pPr lvl="1" eaLnBrk="1" hangingPunct="1"/>
            <a:endParaRPr lang="en-US" altLang="zh-TW" sz="1700" dirty="0">
              <a:ea typeface="新細明體" charset="-120"/>
              <a:cs typeface="新細明體" charset="-120"/>
            </a:endParaRPr>
          </a:p>
          <a:p>
            <a:pPr lvl="1" eaLnBrk="1" hangingPunct="1"/>
            <a:endParaRPr lang="en-US" altLang="zh-TW" sz="1700" dirty="0">
              <a:ea typeface="新細明體" charset="-120"/>
              <a:cs typeface="新細明體" charset="-120"/>
            </a:endParaRPr>
          </a:p>
          <a:p>
            <a:pPr lvl="1" eaLnBrk="1" hangingPunct="1"/>
            <a:endParaRPr lang="en-US" altLang="zh-TW" sz="1700" dirty="0">
              <a:ea typeface="新細明體" charset="-120"/>
              <a:cs typeface="新細明體" charset="-120"/>
            </a:endParaRPr>
          </a:p>
          <a:p>
            <a:pPr eaLnBrk="1" hangingPunct="1">
              <a:buFont typeface="Verdana" charset="0"/>
              <a:buNone/>
            </a:pPr>
            <a:endParaRPr lang="zh-TW" altLang="en-US" sz="1800" dirty="0">
              <a:ea typeface="新細明體" charset="-120"/>
              <a:cs typeface="新細明體" charset="-120"/>
            </a:endParaRPr>
          </a:p>
        </p:txBody>
      </p:sp>
      <p:sp>
        <p:nvSpPr>
          <p:cNvPr id="19459" name="Rectangle 7"/>
          <p:cNvSpPr>
            <a:spLocks noGrp="1" noChangeArrowheads="1"/>
          </p:cNvSpPr>
          <p:nvPr>
            <p:ph type="title"/>
          </p:nvPr>
        </p:nvSpPr>
        <p:spPr/>
        <p:txBody>
          <a:bodyPr>
            <a:normAutofit/>
          </a:bodyPr>
          <a:lstStyle/>
          <a:p>
            <a:r>
              <a:rPr lang="en-US" altLang="zh-TW" sz="2000" b="1" dirty="0"/>
              <a:t>Achromatic </a:t>
            </a:r>
            <a:r>
              <a:rPr lang="en-US" altLang="zh-TW" sz="2000" b="1" dirty="0" smtClean="0"/>
              <a:t>Light</a:t>
            </a:r>
            <a:endParaRPr lang="zh-TW" altLang="en-US" sz="2000" b="1" dirty="0"/>
          </a:p>
        </p:txBody>
      </p:sp>
      <p:pic>
        <p:nvPicPr>
          <p:cNvPr id="10245" name="Picture 5"/>
          <p:cNvPicPr>
            <a:picLocks noChangeAspect="1" noChangeArrowheads="1"/>
          </p:cNvPicPr>
          <p:nvPr/>
        </p:nvPicPr>
        <p:blipFill>
          <a:blip r:embed="rId3"/>
          <a:srcRect/>
          <a:stretch>
            <a:fillRect/>
          </a:stretch>
        </p:blipFill>
        <p:spPr bwMode="auto">
          <a:xfrm>
            <a:off x="2113310" y="4636008"/>
            <a:ext cx="5486400" cy="1191006"/>
          </a:xfrm>
          <a:prstGeom prst="rect">
            <a:avLst/>
          </a:prstGeom>
          <a:noFill/>
          <a:ln w="9525">
            <a:noFill/>
            <a:miter lim="800000"/>
            <a:headEnd/>
            <a:tailEnd/>
          </a:ln>
        </p:spPr>
      </p:pic>
    </p:spTree>
    <p:extLst>
      <p:ext uri="{BB962C8B-B14F-4D97-AF65-F5344CB8AC3E}">
        <p14:creationId xmlns:p14="http://schemas.microsoft.com/office/powerpoint/2010/main" val="198633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6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63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060" y="984658"/>
            <a:ext cx="6685360" cy="685800"/>
          </a:xfrm>
        </p:spPr>
        <p:txBody>
          <a:bodyPr>
            <a:normAutofit/>
          </a:bodyPr>
          <a:lstStyle/>
          <a:p>
            <a:r>
              <a:rPr lang="en-US" sz="2000" b="1" dirty="0"/>
              <a:t>Gamma Correction</a:t>
            </a:r>
          </a:p>
        </p:txBody>
      </p:sp>
      <p:sp>
        <p:nvSpPr>
          <p:cNvPr id="3" name="Content Placeholder 2"/>
          <p:cNvSpPr>
            <a:spLocks noGrp="1"/>
          </p:cNvSpPr>
          <p:nvPr>
            <p:ph idx="1"/>
          </p:nvPr>
        </p:nvSpPr>
        <p:spPr>
          <a:xfrm>
            <a:off x="292894" y="1943100"/>
            <a:ext cx="9025178" cy="3943350"/>
          </a:xfrm>
        </p:spPr>
        <p:txBody>
          <a:bodyPr vert="horz" lIns="68580" tIns="34290" rIns="68580" bIns="34290" rtlCol="0" anchor="ctr">
            <a:normAutofit/>
          </a:bodyPr>
          <a:lstStyle/>
          <a:p>
            <a:pPr marL="0" indent="0">
              <a:buNone/>
            </a:pPr>
            <a:r>
              <a:rPr lang="en-US" sz="1600" dirty="0"/>
              <a:t>Human visual response better at distinguishing darker shades</a:t>
            </a:r>
            <a:br>
              <a:rPr lang="en-US" sz="1600" dirty="0"/>
            </a:br>
            <a:endParaRPr lang="en-US" sz="1600" dirty="0" smtClean="0"/>
          </a:p>
          <a:p>
            <a:pPr marL="0" indent="0">
              <a:buNone/>
            </a:pPr>
            <a:r>
              <a:rPr lang="en-US" sz="1600" dirty="0"/>
              <a:t>Greyscale bars that increase by a constant amount of luminosity:</a:t>
            </a:r>
          </a:p>
          <a:p>
            <a:pPr marL="0" indent="0">
              <a:buNone/>
            </a:pPr>
            <a:endParaRPr lang="en-US" sz="1600" dirty="0"/>
          </a:p>
          <a:p>
            <a:pPr marL="0" indent="0">
              <a:buNone/>
            </a:pPr>
            <a:endParaRPr lang="en-US" sz="1600" dirty="0" smtClean="0"/>
          </a:p>
          <a:p>
            <a:pPr marL="0" indent="0">
              <a:buNone/>
            </a:pPr>
            <a:r>
              <a:rPr lang="en-US" sz="1600" dirty="0"/>
              <a:t>Greyscale bars with luminosity increasing according to a power law:</a:t>
            </a:r>
          </a:p>
          <a:p>
            <a:pPr marL="0" indent="0">
              <a:buNone/>
            </a:pPr>
            <a:endParaRPr lang="en-US" sz="1600" dirty="0"/>
          </a:p>
          <a:p>
            <a:pPr marL="0" indent="0">
              <a:buNone/>
            </a:pPr>
            <a:endParaRPr lang="en-US" sz="1600" dirty="0" smtClean="0"/>
          </a:p>
          <a:p>
            <a:pPr marL="0" indent="0">
              <a:buNone/>
            </a:pPr>
            <a:endParaRPr lang="en-US" dirty="0" smtClean="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2E747A74-C3B0-473A-99D6-BEEB8E0E7955}"/>
              </a:ext>
            </a:extLst>
          </p:cNvPr>
          <p:cNvPicPr>
            <a:picLocks noChangeAspect="1"/>
          </p:cNvPicPr>
          <p:nvPr/>
        </p:nvPicPr>
        <p:blipFill>
          <a:blip r:embed="rId3"/>
          <a:stretch>
            <a:fillRect/>
          </a:stretch>
        </p:blipFill>
        <p:spPr>
          <a:xfrm>
            <a:off x="338537" y="3074191"/>
            <a:ext cx="7315200" cy="714375"/>
          </a:xfrm>
          <a:prstGeom prst="rect">
            <a:avLst/>
          </a:prstGeom>
        </p:spPr>
      </p:pic>
      <p:pic>
        <p:nvPicPr>
          <p:cNvPr id="8" name="Picture 7">
            <a:extLst>
              <a:ext uri="{FF2B5EF4-FFF2-40B4-BE49-F238E27FC236}">
                <a16:creationId xmlns:a16="http://schemas.microsoft.com/office/drawing/2014/main" id="{4A598434-8C01-4B19-83AE-BF5BB20A7210}"/>
              </a:ext>
            </a:extLst>
          </p:cNvPr>
          <p:cNvPicPr>
            <a:picLocks noChangeAspect="1"/>
          </p:cNvPicPr>
          <p:nvPr/>
        </p:nvPicPr>
        <p:blipFill>
          <a:blip r:embed="rId4"/>
          <a:stretch>
            <a:fillRect/>
          </a:stretch>
        </p:blipFill>
        <p:spPr>
          <a:xfrm>
            <a:off x="292893" y="4271760"/>
            <a:ext cx="7406485" cy="714375"/>
          </a:xfrm>
          <a:prstGeom prst="rect">
            <a:avLst/>
          </a:prstGeom>
        </p:spPr>
      </p:pic>
      <p:pic>
        <p:nvPicPr>
          <p:cNvPr id="9" name="Picture 8">
            <a:extLst>
              <a:ext uri="{FF2B5EF4-FFF2-40B4-BE49-F238E27FC236}">
                <a16:creationId xmlns:a16="http://schemas.microsoft.com/office/drawing/2014/main" id="{E8906FF3-865A-45DD-9B31-3C065FCBBA2A}"/>
              </a:ext>
            </a:extLst>
          </p:cNvPr>
          <p:cNvPicPr>
            <a:picLocks noChangeAspect="1"/>
          </p:cNvPicPr>
          <p:nvPr/>
        </p:nvPicPr>
        <p:blipFill>
          <a:blip r:embed="rId5"/>
          <a:stretch>
            <a:fillRect/>
          </a:stretch>
        </p:blipFill>
        <p:spPr>
          <a:xfrm>
            <a:off x="7688606" y="2300424"/>
            <a:ext cx="1470607" cy="1463539"/>
          </a:xfrm>
          <a:prstGeom prst="rect">
            <a:avLst/>
          </a:prstGeom>
        </p:spPr>
      </p:pic>
      <p:pic>
        <p:nvPicPr>
          <p:cNvPr id="10" name="Picture 9">
            <a:extLst>
              <a:ext uri="{FF2B5EF4-FFF2-40B4-BE49-F238E27FC236}">
                <a16:creationId xmlns:a16="http://schemas.microsoft.com/office/drawing/2014/main" id="{FDAA064B-0027-4225-849F-0272E3B0AC29}"/>
              </a:ext>
            </a:extLst>
          </p:cNvPr>
          <p:cNvPicPr>
            <a:picLocks noChangeAspect="1"/>
          </p:cNvPicPr>
          <p:nvPr/>
        </p:nvPicPr>
        <p:blipFill>
          <a:blip r:embed="rId6"/>
          <a:stretch>
            <a:fillRect/>
          </a:stretch>
        </p:blipFill>
        <p:spPr>
          <a:xfrm>
            <a:off x="7848204" y="4121287"/>
            <a:ext cx="1181497" cy="1164374"/>
          </a:xfrm>
          <a:prstGeom prst="rect">
            <a:avLst/>
          </a:prstGeom>
        </p:spPr>
      </p:pic>
      <p:sp>
        <p:nvSpPr>
          <p:cNvPr id="11" name="TextBox 10">
            <a:extLst>
              <a:ext uri="{FF2B5EF4-FFF2-40B4-BE49-F238E27FC236}">
                <a16:creationId xmlns:a16="http://schemas.microsoft.com/office/drawing/2014/main" id="{151A0A78-AE12-4388-A6E5-54D412432C19}"/>
              </a:ext>
            </a:extLst>
          </p:cNvPr>
          <p:cNvSpPr txBox="1"/>
          <p:nvPr/>
        </p:nvSpPr>
        <p:spPr>
          <a:xfrm>
            <a:off x="480060" y="5349241"/>
            <a:ext cx="7943850" cy="315471"/>
          </a:xfrm>
          <a:prstGeom prst="rect">
            <a:avLst/>
          </a:prstGeom>
          <a:noFill/>
          <a:ln>
            <a:solidFill>
              <a:schemeClr val="tx1"/>
            </a:solidFill>
          </a:ln>
        </p:spPr>
        <p:txBody>
          <a:bodyPr wrap="square" lIns="68580" tIns="34290" rIns="68580" bIns="34290" rtlCol="0">
            <a:spAutoFit/>
          </a:bodyPr>
          <a:lstStyle/>
          <a:p>
            <a:r>
              <a:rPr lang="en-US" sz="1600" dirty="0">
                <a:latin typeface="+mj-lt"/>
              </a:rPr>
              <a:t>The smoother visual appearance of the second means it is more perceptually uniform</a:t>
            </a:r>
          </a:p>
        </p:txBody>
      </p:sp>
    </p:spTree>
    <p:extLst>
      <p:ext uri="{BB962C8B-B14F-4D97-AF65-F5344CB8AC3E}">
        <p14:creationId xmlns:p14="http://schemas.microsoft.com/office/powerpoint/2010/main" val="7829918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29F53-2381-463B-9720-631C7B6B5B5D}"/>
              </a:ext>
            </a:extLst>
          </p:cNvPr>
          <p:cNvSpPr>
            <a:spLocks noGrp="1"/>
          </p:cNvSpPr>
          <p:nvPr>
            <p:ph type="title"/>
          </p:nvPr>
        </p:nvSpPr>
        <p:spPr/>
        <p:txBody>
          <a:bodyPr>
            <a:normAutofit/>
          </a:bodyPr>
          <a:lstStyle/>
          <a:p>
            <a:r>
              <a:rPr lang="en-US" sz="2000" b="1" dirty="0"/>
              <a:t>Gamma Encoding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81CB6B-4E6F-4F3F-9838-342E6135FCF6}"/>
                  </a:ext>
                </a:extLst>
              </p:cNvPr>
              <p:cNvSpPr>
                <a:spLocks noGrp="1"/>
              </p:cNvSpPr>
              <p:nvPr>
                <p:ph idx="1"/>
              </p:nvPr>
            </p:nvSpPr>
            <p:spPr>
              <a:xfrm>
                <a:off x="435894" y="2095048"/>
                <a:ext cx="7857714" cy="3270056"/>
              </a:xfrm>
            </p:spPr>
            <p:txBody>
              <a:bodyPr>
                <a:noAutofit/>
              </a:bodyPr>
              <a:lstStyle/>
              <a:p>
                <a:r>
                  <a:rPr lang="en-US" sz="1600" dirty="0"/>
                  <a:t>So, to perceptually make the best use of 24-bit RGB color</a:t>
                </a:r>
              </a:p>
              <a:p>
                <a:r>
                  <a:rPr lang="en-US" sz="1600" dirty="0"/>
                  <a:t>We can gamma encode each 8-bit channel using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𝑒𝑛𝑐𝑜𝑑𝑒𝑑</m:t>
                        </m:r>
                      </m:sub>
                    </m:sSub>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𝐼</m:t>
                        </m:r>
                      </m:e>
                      <m:sup>
                        <m:f>
                          <m:fPr>
                            <m:type m:val="skw"/>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𝛾</m:t>
                            </m:r>
                          </m:den>
                        </m:f>
                      </m:sup>
                    </m:sSup>
                  </m:oMath>
                </a14:m>
                <a:endParaRPr lang="en-US" sz="1600" dirty="0"/>
              </a:p>
              <a:p>
                <a:pPr lvl="1"/>
                <a:r>
                  <a:rPr lang="en-US" sz="1600" dirty="0"/>
                  <a:t>Usually </a:t>
                </a:r>
                <a14:m>
                  <m:oMath xmlns:m="http://schemas.openxmlformats.org/officeDocument/2006/math">
                    <m:r>
                      <a:rPr lang="en-US" sz="1600" i="1" smtClean="0">
                        <a:latin typeface="Cambria Math" panose="02040503050406030204" pitchFamily="18" charset="0"/>
                        <a:ea typeface="Cambria Math" panose="02040503050406030204" pitchFamily="18" charset="0"/>
                      </a:rPr>
                      <m:t>𝛾</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2</m:t>
                    </m:r>
                  </m:oMath>
                </a14:m>
                <a:endParaRPr lang="en-US" sz="1600" dirty="0"/>
              </a:p>
              <a:p>
                <a:pPr lvl="1"/>
                <a:endParaRPr lang="en-US" sz="1600" dirty="0"/>
              </a:p>
              <a:p>
                <a:pPr lvl="1"/>
                <a:endParaRPr lang="en-US" sz="1600" dirty="0"/>
              </a:p>
              <a:p>
                <a:pPr lvl="1"/>
                <a:endParaRPr lang="en-US" sz="1600" dirty="0"/>
              </a:p>
              <a:p>
                <a:pPr marL="457200" lvl="1" indent="0">
                  <a:buNone/>
                </a:pPr>
                <a:endParaRPr lang="en-US" sz="1600" dirty="0"/>
              </a:p>
              <a:p>
                <a:r>
                  <a:rPr lang="en-US" sz="1600" dirty="0"/>
                  <a:t>Divide up the y-axis evenly into 256 integers…mapped onto the curve</a:t>
                </a:r>
              </a:p>
              <a:p>
                <a:r>
                  <a:rPr lang="en-US" sz="1600" dirty="0"/>
                  <a:t>We sample the lower luminosities more densely</a:t>
                </a:r>
              </a:p>
            </p:txBody>
          </p:sp>
        </mc:Choice>
        <mc:Fallback xmlns="">
          <p:sp>
            <p:nvSpPr>
              <p:cNvPr id="3" name="Content Placeholder 2">
                <a:extLst>
                  <a:ext uri="{FF2B5EF4-FFF2-40B4-BE49-F238E27FC236}">
                    <a16:creationId xmlns:a16="http://schemas.microsoft.com/office/drawing/2014/main" id="{7C81CB6B-4E6F-4F3F-9838-342E6135FCF6}"/>
                  </a:ext>
                </a:extLst>
              </p:cNvPr>
              <p:cNvSpPr>
                <a:spLocks noGrp="1" noRot="1" noChangeAspect="1" noMove="1" noResize="1" noEditPoints="1" noAdjustHandles="1" noChangeArrowheads="1" noChangeShapeType="1" noTextEdit="1"/>
              </p:cNvSpPr>
              <p:nvPr>
                <p:ph idx="1"/>
              </p:nvPr>
            </p:nvSpPr>
            <p:spPr>
              <a:xfrm>
                <a:off x="435894" y="2095048"/>
                <a:ext cx="7857714" cy="3270056"/>
              </a:xfrm>
              <a:blipFill>
                <a:blip r:embed="rId2"/>
                <a:stretch>
                  <a:fillRect l="-155" b="-149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453DD03-061D-4737-913C-B2A55028C196}"/>
              </a:ext>
            </a:extLst>
          </p:cNvPr>
          <p:cNvPicPr>
            <a:picLocks noChangeAspect="1"/>
          </p:cNvPicPr>
          <p:nvPr/>
        </p:nvPicPr>
        <p:blipFill>
          <a:blip r:embed="rId3"/>
          <a:stretch>
            <a:fillRect/>
          </a:stretch>
        </p:blipFill>
        <p:spPr>
          <a:xfrm>
            <a:off x="3034299" y="2901721"/>
            <a:ext cx="1608221" cy="1656709"/>
          </a:xfrm>
          <a:prstGeom prst="rect">
            <a:avLst/>
          </a:prstGeom>
        </p:spPr>
      </p:pic>
    </p:spTree>
    <p:extLst>
      <p:ext uri="{BB962C8B-B14F-4D97-AF65-F5344CB8AC3E}">
        <p14:creationId xmlns:p14="http://schemas.microsoft.com/office/powerpoint/2010/main" val="37694767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sz="quarter" idx="1"/>
          </p:nvPr>
        </p:nvSpPr>
        <p:spPr>
          <a:xfrm>
            <a:off x="457200" y="2254372"/>
            <a:ext cx="8229600" cy="4038600"/>
          </a:xfrm>
        </p:spPr>
        <p:txBody>
          <a:bodyPr>
            <a:noAutofit/>
          </a:bodyPr>
          <a:lstStyle/>
          <a:p>
            <a:pPr lvl="1"/>
            <a:r>
              <a:rPr lang="en-US" altLang="zh-TW" sz="1600" dirty="0" smtClean="0"/>
              <a:t>What </a:t>
            </a:r>
            <a:r>
              <a:rPr lang="en-US" altLang="zh-TW" sz="1600" dirty="0"/>
              <a:t>looks bright on one computer may look dark on another.</a:t>
            </a:r>
            <a:endParaRPr lang="en-US" altLang="zh-TW" sz="1800" dirty="0"/>
          </a:p>
          <a:p>
            <a:endParaRPr lang="en-US" altLang="zh-TW" sz="1400" dirty="0"/>
          </a:p>
          <a:p>
            <a:endParaRPr lang="en-US" altLang="zh-TW" sz="1400" dirty="0"/>
          </a:p>
          <a:p>
            <a:endParaRPr lang="en-US" altLang="zh-TW" sz="1400" dirty="0"/>
          </a:p>
          <a:p>
            <a:endParaRPr lang="en-US" altLang="zh-TW" sz="1400" dirty="0"/>
          </a:p>
          <a:p>
            <a:pPr marL="0" indent="0">
              <a:buNone/>
            </a:pPr>
            <a:endParaRPr lang="en-US" altLang="zh-TW" sz="1400" dirty="0"/>
          </a:p>
          <a:p>
            <a:pPr marL="0" indent="0">
              <a:buNone/>
            </a:pPr>
            <a:endParaRPr lang="en-US" altLang="zh-TW" sz="1000" dirty="0"/>
          </a:p>
          <a:p>
            <a:pPr marL="0" indent="0">
              <a:buNone/>
            </a:pPr>
            <a:endParaRPr lang="en-US" altLang="zh-TW" sz="800" dirty="0"/>
          </a:p>
          <a:p>
            <a:r>
              <a:rPr lang="en-US" altLang="zh-TW" sz="1600" dirty="0"/>
              <a:t>Problems in graphics:</a:t>
            </a:r>
          </a:p>
          <a:p>
            <a:pPr lvl="1"/>
            <a:r>
              <a:rPr lang="en-US" altLang="zh-TW" sz="1600" dirty="0"/>
              <a:t>Need to maintain color consistency across different platforms and hardware devices (monitor, printer, etc.)</a:t>
            </a:r>
          </a:p>
          <a:p>
            <a:pPr lvl="1"/>
            <a:r>
              <a:rPr lang="en-US" altLang="zh-TW" sz="1600" dirty="0"/>
              <a:t>Even the same type/brand of monitors change gamma values over time</a:t>
            </a:r>
          </a:p>
          <a:p>
            <a:endParaRPr lang="zh-TW" altLang="en-US" sz="1400" dirty="0"/>
          </a:p>
        </p:txBody>
      </p:sp>
      <p:sp>
        <p:nvSpPr>
          <p:cNvPr id="22536" name="Rectangle 16"/>
          <p:cNvSpPr>
            <a:spLocks noGrp="1" noChangeArrowheads="1"/>
          </p:cNvSpPr>
          <p:nvPr>
            <p:ph type="title"/>
          </p:nvPr>
        </p:nvSpPr>
        <p:spPr>
          <a:xfrm>
            <a:off x="435894" y="702156"/>
            <a:ext cx="8272212" cy="998448"/>
          </a:xfrm>
        </p:spPr>
        <p:txBody>
          <a:bodyPr>
            <a:normAutofit/>
          </a:bodyPr>
          <a:lstStyle/>
          <a:p>
            <a:r>
              <a:rPr lang="en-US" altLang="zh-TW" sz="2000" b="1" dirty="0" smtClean="0"/>
              <a:t>Gamma correction</a:t>
            </a:r>
            <a:endParaRPr lang="en-US" altLang="zh-TW" sz="2000" b="1" dirty="0"/>
          </a:p>
        </p:txBody>
      </p:sp>
      <p:grpSp>
        <p:nvGrpSpPr>
          <p:cNvPr id="2" name="Group 6"/>
          <p:cNvGrpSpPr/>
          <p:nvPr/>
        </p:nvGrpSpPr>
        <p:grpSpPr>
          <a:xfrm>
            <a:off x="1291590" y="2715872"/>
            <a:ext cx="6627114" cy="1892703"/>
            <a:chOff x="1219200" y="1769492"/>
            <a:chExt cx="5274169" cy="2033714"/>
          </a:xfrm>
        </p:grpSpPr>
        <p:sp>
          <p:nvSpPr>
            <p:cNvPr id="3" name="Rectangle 2"/>
            <p:cNvSpPr/>
            <p:nvPr/>
          </p:nvSpPr>
          <p:spPr>
            <a:xfrm>
              <a:off x="1219200" y="1769492"/>
              <a:ext cx="5274169" cy="199365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enter image description her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31" r="72354" b="7246"/>
            <a:stretch/>
          </p:blipFill>
          <p:spPr bwMode="auto">
            <a:xfrm>
              <a:off x="1562100" y="1809750"/>
              <a:ext cx="998483" cy="17272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nter image description her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333" t="7731" r="42863" b="7246"/>
            <a:stretch/>
          </p:blipFill>
          <p:spPr bwMode="auto">
            <a:xfrm>
              <a:off x="3396267" y="1809750"/>
              <a:ext cx="931917" cy="17272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nter image description her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980" t="7731" r="15217" b="7246"/>
            <a:stretch/>
          </p:blipFill>
          <p:spPr bwMode="auto">
            <a:xfrm>
              <a:off x="5137457" y="1801906"/>
              <a:ext cx="931917" cy="17272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386166" y="3486150"/>
              <a:ext cx="1121900" cy="317056"/>
            </a:xfrm>
            <a:prstGeom prst="rect">
              <a:avLst/>
            </a:prstGeom>
            <a:noFill/>
          </p:spPr>
          <p:txBody>
            <a:bodyPr wrap="none" rtlCol="0">
              <a:spAutoFit/>
            </a:bodyPr>
            <a:lstStyle/>
            <a:p>
              <a:r>
                <a:rPr lang="en-US" sz="1200"/>
                <a:t>Raw Linear Image</a:t>
              </a:r>
            </a:p>
          </p:txBody>
        </p:sp>
        <p:sp>
          <p:nvSpPr>
            <p:cNvPr id="31" name="TextBox 30"/>
            <p:cNvSpPr txBox="1"/>
            <p:nvPr/>
          </p:nvSpPr>
          <p:spPr>
            <a:xfrm>
              <a:off x="3046542" y="3486149"/>
              <a:ext cx="1395805" cy="317056"/>
            </a:xfrm>
            <a:prstGeom prst="rect">
              <a:avLst/>
            </a:prstGeom>
            <a:noFill/>
          </p:spPr>
          <p:txBody>
            <a:bodyPr wrap="none" rtlCol="0">
              <a:spAutoFit/>
            </a:bodyPr>
            <a:lstStyle/>
            <a:p>
              <a:r>
                <a:rPr lang="en-US" sz="1200" dirty="0"/>
                <a:t>Gamma Corrected 2.2</a:t>
              </a:r>
            </a:p>
          </p:txBody>
        </p:sp>
        <p:sp>
          <p:nvSpPr>
            <p:cNvPr id="32" name="TextBox 31"/>
            <p:cNvSpPr txBox="1"/>
            <p:nvPr/>
          </p:nvSpPr>
          <p:spPr>
            <a:xfrm>
              <a:off x="4815590" y="3486150"/>
              <a:ext cx="1395805" cy="317056"/>
            </a:xfrm>
            <a:prstGeom prst="rect">
              <a:avLst/>
            </a:prstGeom>
            <a:noFill/>
          </p:spPr>
          <p:txBody>
            <a:bodyPr wrap="none" rtlCol="0">
              <a:spAutoFit/>
            </a:bodyPr>
            <a:lstStyle/>
            <a:p>
              <a:r>
                <a:rPr lang="en-US" sz="1200"/>
                <a:t>Gamma Corrected 1.8</a:t>
              </a:r>
            </a:p>
          </p:txBody>
        </p:sp>
      </p:grpSp>
    </p:spTree>
    <p:extLst>
      <p:ext uri="{BB962C8B-B14F-4D97-AF65-F5344CB8AC3E}">
        <p14:creationId xmlns:p14="http://schemas.microsoft.com/office/powerpoint/2010/main" val="309561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0659">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065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065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Additive and subtractive color </a:t>
            </a:r>
            <a:r>
              <a:rPr lang="en-US" sz="2000" b="1" dirty="0" smtClean="0"/>
              <a:t>mixture</a:t>
            </a:r>
            <a:endParaRPr lang="en-US" sz="2000" b="1" dirty="0"/>
          </a:p>
        </p:txBody>
      </p:sp>
      <p:sp>
        <p:nvSpPr>
          <p:cNvPr id="3" name="Content Placeholder 2"/>
          <p:cNvSpPr>
            <a:spLocks noGrp="1"/>
          </p:cNvSpPr>
          <p:nvPr>
            <p:ph idx="1"/>
          </p:nvPr>
        </p:nvSpPr>
        <p:spPr>
          <a:xfrm>
            <a:off x="225583" y="2642960"/>
            <a:ext cx="8272211" cy="3678303"/>
          </a:xfrm>
        </p:spPr>
        <p:txBody>
          <a:bodyPr>
            <a:normAutofit lnSpcReduction="10000"/>
          </a:bodyPr>
          <a:lstStyle/>
          <a:p>
            <a:pPr lvl="0"/>
            <a:r>
              <a:rPr lang="en-US" sz="1600" dirty="0"/>
              <a:t>Available color systems are dependent on the </a:t>
            </a:r>
            <a:r>
              <a:rPr lang="en-US" sz="1600" dirty="0">
                <a:solidFill>
                  <a:srgbClr val="FF0000"/>
                </a:solidFill>
              </a:rPr>
              <a:t>medium</a:t>
            </a:r>
            <a:r>
              <a:rPr lang="en-US" sz="1600" dirty="0"/>
              <a:t> with which a designer is working. </a:t>
            </a:r>
            <a:endParaRPr lang="en-US" sz="1600" dirty="0" smtClean="0"/>
          </a:p>
          <a:p>
            <a:pPr lvl="0"/>
            <a:r>
              <a:rPr lang="en-US" sz="1600" dirty="0" smtClean="0"/>
              <a:t>When </a:t>
            </a:r>
            <a:r>
              <a:rPr lang="en-US" sz="1600" b="1" u="sng" dirty="0"/>
              <a:t>printing/painting</a:t>
            </a:r>
            <a:r>
              <a:rPr lang="en-US" sz="1600" dirty="0"/>
              <a:t>, an artist has a variety of paints to choose from, and mixed colors are achieved through the </a:t>
            </a:r>
            <a:r>
              <a:rPr lang="en-US" sz="1600" b="1" i="1" dirty="0">
                <a:solidFill>
                  <a:srgbClr val="FF0000"/>
                </a:solidFill>
              </a:rPr>
              <a:t>subtractive</a:t>
            </a:r>
            <a:r>
              <a:rPr lang="en-US" sz="1600" dirty="0"/>
              <a:t> color method. </a:t>
            </a:r>
            <a:endParaRPr lang="en-US" sz="1600" dirty="0" smtClean="0"/>
          </a:p>
          <a:p>
            <a:pPr lvl="0"/>
            <a:r>
              <a:rPr lang="en-US" sz="1600" dirty="0" smtClean="0"/>
              <a:t>When </a:t>
            </a:r>
            <a:r>
              <a:rPr lang="en-US" sz="1600" dirty="0"/>
              <a:t>a designer is utilizing the </a:t>
            </a:r>
            <a:r>
              <a:rPr lang="en-US" sz="1600" b="1" u="sng" dirty="0"/>
              <a:t>computer screen </a:t>
            </a:r>
            <a:r>
              <a:rPr lang="en-US" sz="1600" dirty="0"/>
              <a:t>to generate digital media, colors are achieved with the </a:t>
            </a:r>
            <a:r>
              <a:rPr lang="en-US" sz="1600" b="1" i="1" dirty="0">
                <a:solidFill>
                  <a:srgbClr val="FF0000"/>
                </a:solidFill>
              </a:rPr>
              <a:t>additive</a:t>
            </a:r>
            <a:r>
              <a:rPr lang="en-US" sz="1600" dirty="0"/>
              <a:t> color method. </a:t>
            </a:r>
          </a:p>
          <a:p>
            <a:r>
              <a:rPr lang="en-US" sz="1600" dirty="0"/>
              <a:t>When we mix colors using paint, or through the printing process, we are using the </a:t>
            </a:r>
            <a:r>
              <a:rPr lang="en-US" sz="1600" b="1" dirty="0">
                <a:solidFill>
                  <a:srgbClr val="FF0000"/>
                </a:solidFill>
              </a:rPr>
              <a:t>subtractive</a:t>
            </a:r>
            <a:r>
              <a:rPr lang="en-US" sz="1600" dirty="0"/>
              <a:t> color method. Subtractive color mixing </a:t>
            </a:r>
            <a:r>
              <a:rPr lang="en-US" sz="1600" i="1" dirty="0">
                <a:solidFill>
                  <a:srgbClr val="FF0000"/>
                </a:solidFill>
              </a:rPr>
              <a:t>means that one begins with white and ends with black; as one adds color, the result gets darker and tends to black </a:t>
            </a:r>
            <a:endParaRPr lang="en-US" sz="1600" i="1" dirty="0" smtClean="0">
              <a:solidFill>
                <a:srgbClr val="FF0000"/>
              </a:solidFill>
            </a:endParaRPr>
          </a:p>
          <a:p>
            <a:endParaRPr lang="en-US" dirty="0"/>
          </a:p>
          <a:p>
            <a:endParaRPr lang="en-US" dirty="0" smtClean="0"/>
          </a:p>
          <a:p>
            <a:endParaRPr lang="en-US" dirty="0"/>
          </a:p>
          <a:p>
            <a:pPr lvl="0"/>
            <a:r>
              <a:rPr lang="en-US" sz="1600" dirty="0"/>
              <a:t>The </a:t>
            </a:r>
            <a:r>
              <a:rPr lang="en-US" sz="1600" dirty="0">
                <a:solidFill>
                  <a:srgbClr val="FF0000"/>
                </a:solidFill>
              </a:rPr>
              <a:t>CMYK</a:t>
            </a:r>
            <a:r>
              <a:rPr lang="en-US" sz="1600" dirty="0"/>
              <a:t> (Cyan-Magenta-Yellow-Black) color system is the color system used for printing.</a:t>
            </a:r>
          </a:p>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17</a:t>
            </a:fld>
            <a:endParaRPr lang="en-US"/>
          </a:p>
        </p:txBody>
      </p:sp>
      <p:pic>
        <p:nvPicPr>
          <p:cNvPr id="5" name="image7.gif" descr="CMYK is a subtractive color system"/>
          <p:cNvPicPr/>
          <p:nvPr/>
        </p:nvPicPr>
        <p:blipFill>
          <a:blip r:embed="rId2"/>
          <a:srcRect/>
          <a:stretch>
            <a:fillRect/>
          </a:stretch>
        </p:blipFill>
        <p:spPr>
          <a:xfrm>
            <a:off x="7143110" y="4168471"/>
            <a:ext cx="1170305" cy="1053465"/>
          </a:xfrm>
          <a:prstGeom prst="rect">
            <a:avLst/>
          </a:prstGeom>
          <a:ln/>
        </p:spPr>
      </p:pic>
    </p:spTree>
    <p:extLst>
      <p:ext uri="{BB962C8B-B14F-4D97-AF65-F5344CB8AC3E}">
        <p14:creationId xmlns:p14="http://schemas.microsoft.com/office/powerpoint/2010/main" val="16543417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Additive and subtractive color </a:t>
            </a:r>
            <a:r>
              <a:rPr lang="en-US" sz="2000" b="1" dirty="0" smtClean="0"/>
              <a:t>mixture (cont.)</a:t>
            </a:r>
            <a:endParaRPr lang="en-US" sz="2000" b="1" dirty="0"/>
          </a:p>
        </p:txBody>
      </p:sp>
      <p:sp>
        <p:nvSpPr>
          <p:cNvPr id="3" name="Content Placeholder 2"/>
          <p:cNvSpPr>
            <a:spLocks noGrp="1"/>
          </p:cNvSpPr>
          <p:nvPr>
            <p:ph idx="1"/>
          </p:nvPr>
        </p:nvSpPr>
        <p:spPr/>
        <p:txBody>
          <a:bodyPr/>
          <a:lstStyle/>
          <a:p>
            <a:r>
              <a:rPr lang="en-US" sz="1600" dirty="0"/>
              <a:t>If we are working on a computer, the colors we see on the screen are created with light using the </a:t>
            </a:r>
            <a:r>
              <a:rPr lang="en-US" sz="1600" dirty="0">
                <a:solidFill>
                  <a:srgbClr val="FF0000"/>
                </a:solidFill>
              </a:rPr>
              <a:t>additive</a:t>
            </a:r>
            <a:r>
              <a:rPr lang="en-US" sz="1600" dirty="0"/>
              <a:t> color method. Additive color mixing </a:t>
            </a:r>
            <a:r>
              <a:rPr lang="en-US" sz="1600" i="1" dirty="0">
                <a:solidFill>
                  <a:srgbClr val="FF0000"/>
                </a:solidFill>
              </a:rPr>
              <a:t>begins with black and ends with white; as more color is added, the result is lighter and tends to white </a:t>
            </a:r>
            <a:endParaRPr lang="ar-EG" sz="1600" i="1" dirty="0" smtClean="0">
              <a:solidFill>
                <a:srgbClr val="FF0000"/>
              </a:solidFill>
            </a:endParaRPr>
          </a:p>
          <a:p>
            <a:endParaRPr lang="ar-EG" sz="1600" dirty="0"/>
          </a:p>
          <a:p>
            <a:endParaRPr lang="ar-EG" sz="1600" dirty="0" smtClean="0"/>
          </a:p>
          <a:p>
            <a:endParaRPr lang="en-US" sz="1600" dirty="0" smtClean="0"/>
          </a:p>
          <a:p>
            <a:endParaRPr lang="en-US" dirty="0"/>
          </a:p>
          <a:p>
            <a:endParaRPr lang="en-US" dirty="0" smtClean="0"/>
          </a:p>
          <a:p>
            <a:endParaRPr lang="en-US" dirty="0"/>
          </a:p>
          <a:p>
            <a:pPr lvl="0"/>
            <a:r>
              <a:rPr lang="en-US" sz="1600" dirty="0"/>
              <a:t>The </a:t>
            </a:r>
            <a:r>
              <a:rPr lang="en-US" sz="1600" dirty="0">
                <a:solidFill>
                  <a:srgbClr val="FF0000"/>
                </a:solidFill>
              </a:rPr>
              <a:t>RGB</a:t>
            </a:r>
            <a:r>
              <a:rPr lang="en-US" sz="1600" dirty="0"/>
              <a:t> (Red-Green-Blue) colors are light primaries and colors are created with light. </a:t>
            </a:r>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18</a:t>
            </a:fld>
            <a:endParaRPr lang="en-US"/>
          </a:p>
        </p:txBody>
      </p:sp>
      <p:pic>
        <p:nvPicPr>
          <p:cNvPr id="6" name="image2.gif" descr="RGB is an additive color system"/>
          <p:cNvPicPr/>
          <p:nvPr/>
        </p:nvPicPr>
        <p:blipFill>
          <a:blip r:embed="rId2"/>
          <a:srcRect/>
          <a:stretch>
            <a:fillRect/>
          </a:stretch>
        </p:blipFill>
        <p:spPr>
          <a:xfrm>
            <a:off x="2843848" y="3118104"/>
            <a:ext cx="2706560" cy="2057400"/>
          </a:xfrm>
          <a:prstGeom prst="rect">
            <a:avLst/>
          </a:prstGeom>
          <a:ln/>
        </p:spPr>
      </p:pic>
    </p:spTree>
    <p:extLst>
      <p:ext uri="{BB962C8B-B14F-4D97-AF65-F5344CB8AC3E}">
        <p14:creationId xmlns:p14="http://schemas.microsoft.com/office/powerpoint/2010/main" val="33195688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icture2"/>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1" y="1771651"/>
            <a:ext cx="3225799" cy="3724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797" name="Rectangle 14"/>
          <p:cNvSpPr>
            <a:spLocks noGrp="1" noChangeArrowheads="1"/>
          </p:cNvSpPr>
          <p:nvPr>
            <p:ph type="title"/>
          </p:nvPr>
        </p:nvSpPr>
        <p:spPr>
          <a:xfrm>
            <a:off x="381000" y="779564"/>
            <a:ext cx="8636000" cy="566142"/>
          </a:xfrm>
        </p:spPr>
        <p:txBody>
          <a:bodyPr>
            <a:normAutofit/>
          </a:bodyPr>
          <a:lstStyle/>
          <a:p>
            <a:r>
              <a:rPr lang="en-US" altLang="zh-TW" sz="2000" b="1" dirty="0">
                <a:solidFill>
                  <a:schemeClr val="tx1"/>
                </a:solidFill>
              </a:rPr>
              <a:t>Complementary Hues – Additive Mixture</a:t>
            </a:r>
            <a:endParaRPr lang="zh-TW" altLang="en-US" sz="2000" b="1" dirty="0">
              <a:solidFill>
                <a:schemeClr val="tx1"/>
              </a:solidFill>
            </a:endParaRPr>
          </a:p>
        </p:txBody>
      </p:sp>
      <p:sp>
        <p:nvSpPr>
          <p:cNvPr id="95235" name="Rectangle 3"/>
          <p:cNvSpPr>
            <a:spLocks noGrp="1" noChangeArrowheads="1"/>
          </p:cNvSpPr>
          <p:nvPr>
            <p:ph type="body" sz="half" idx="1"/>
          </p:nvPr>
        </p:nvSpPr>
        <p:spPr>
          <a:xfrm>
            <a:off x="276592" y="2057400"/>
            <a:ext cx="5715000" cy="3276600"/>
          </a:xfrm>
        </p:spPr>
        <p:txBody>
          <a:bodyPr>
            <a:noAutofit/>
          </a:bodyPr>
          <a:lstStyle/>
          <a:p>
            <a:pPr eaLnBrk="1" hangingPunct="1"/>
            <a:endParaRPr lang="zh-TW" altLang="en-US" sz="1400" dirty="0">
              <a:ea typeface="新細明體" charset="-120"/>
              <a:cs typeface="新細明體" charset="-120"/>
            </a:endParaRPr>
          </a:p>
          <a:p>
            <a:pPr eaLnBrk="1" hangingPunct="1"/>
            <a:endParaRPr lang="zh-TW" altLang="en-US" sz="1400" dirty="0">
              <a:ea typeface="新細明體" charset="-120"/>
              <a:cs typeface="新細明體" charset="-120"/>
            </a:endParaRPr>
          </a:p>
          <a:p>
            <a:pPr eaLnBrk="1" hangingPunct="1"/>
            <a:endParaRPr lang="zh-TW" altLang="en-US" sz="1400" dirty="0">
              <a:ea typeface="新細明體" charset="-120"/>
              <a:cs typeface="新細明體" charset="-120"/>
            </a:endParaRPr>
          </a:p>
          <a:p>
            <a:pPr eaLnBrk="1" hangingPunct="1"/>
            <a:r>
              <a:rPr lang="en-US" altLang="zh-TW" sz="1600" dirty="0" smtClean="0">
                <a:ea typeface="新細明體" charset="-120"/>
                <a:cs typeface="新細明體" charset="-120"/>
              </a:rPr>
              <a:t>Note </a:t>
            </a:r>
            <a:r>
              <a:rPr lang="en-US" altLang="zh-TW" sz="1600" dirty="0">
                <a:ea typeface="新細明體" charset="-120"/>
                <a:cs typeface="新細明體" charset="-120"/>
              </a:rPr>
              <a:t>that combining two complementary hues can never equal gray. For example, adding green to red will give you a yellowish gray, which is more</a:t>
            </a:r>
            <a:r>
              <a:rPr lang="en-US" altLang="zh-TW" sz="1600" i="1" dirty="0">
                <a:ea typeface="新細明體" charset="-120"/>
                <a:cs typeface="新細明體" charset="-120"/>
              </a:rPr>
              <a:t> neutral</a:t>
            </a:r>
            <a:r>
              <a:rPr lang="en-US" altLang="zh-TW" sz="1600" dirty="0">
                <a:ea typeface="新細明體" charset="-120"/>
                <a:cs typeface="新細明體" charset="-120"/>
              </a:rPr>
              <a:t> than the initial red</a:t>
            </a:r>
          </a:p>
        </p:txBody>
      </p:sp>
      <p:sp>
        <p:nvSpPr>
          <p:cNvPr id="95241" name="Text Box 9"/>
          <p:cNvSpPr txBox="1">
            <a:spLocks noChangeArrowheads="1"/>
          </p:cNvSpPr>
          <p:nvPr/>
        </p:nvSpPr>
        <p:spPr bwMode="auto">
          <a:xfrm>
            <a:off x="381000" y="1914525"/>
            <a:ext cx="5410199" cy="1477328"/>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altLang="zh-TW" sz="1600" b="1" dirty="0">
                <a:solidFill>
                  <a:srgbClr val="FF0000"/>
                </a:solidFill>
                <a:ea typeface="新細明體" charset="-120"/>
                <a:cs typeface="新細明體" charset="-120"/>
              </a:rPr>
              <a:t>Complementary hues</a:t>
            </a:r>
            <a:r>
              <a:rPr lang="en-US" altLang="zh-TW" sz="1600" b="1" dirty="0">
                <a:ea typeface="新細明體" charset="-120"/>
                <a:cs typeface="新細明體" charset="-120"/>
              </a:rPr>
              <a:t>:</a:t>
            </a:r>
            <a:r>
              <a:rPr lang="en-US" altLang="zh-TW" sz="1600" dirty="0">
                <a:ea typeface="新細明體" charset="-120"/>
                <a:cs typeface="新細明體" charset="-120"/>
              </a:rPr>
              <a:t>  </a:t>
            </a:r>
            <a:r>
              <a:rPr lang="en-US" altLang="zh-TW" dirty="0">
                <a:ea typeface="新細明體" charset="-120"/>
                <a:cs typeface="新細明體" charset="-120"/>
              </a:rPr>
              <a:t>Any hue will approach </a:t>
            </a:r>
            <a:r>
              <a:rPr lang="en-US" altLang="zh-TW" dirty="0">
                <a:solidFill>
                  <a:srgbClr val="FF0000"/>
                </a:solidFill>
                <a:ea typeface="新細明體" charset="-120"/>
                <a:cs typeface="新細明體" charset="-120"/>
              </a:rPr>
              <a:t>gray</a:t>
            </a:r>
            <a:r>
              <a:rPr lang="en-US" altLang="zh-TW" dirty="0">
                <a:ea typeface="新細明體" charset="-120"/>
                <a:cs typeface="新細明體" charset="-120"/>
              </a:rPr>
              <a:t> if additively mixed with it’s opposite hue on the color circle. Such hue pairs are complementary. Of particular importance are the pairs that contain four unique hues: red-green, blue-yellow “complementary hues”</a:t>
            </a:r>
          </a:p>
        </p:txBody>
      </p:sp>
    </p:spTree>
    <p:extLst>
      <p:ext uri="{BB962C8B-B14F-4D97-AF65-F5344CB8AC3E}">
        <p14:creationId xmlns:p14="http://schemas.microsoft.com/office/powerpoint/2010/main" val="280046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2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52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4800" b="1" dirty="0" smtClean="0">
                <a:solidFill>
                  <a:schemeClr val="tx1"/>
                </a:solidFill>
              </a:rPr>
              <a:t>Chapter 3 </a:t>
            </a:r>
          </a:p>
          <a:p>
            <a:pPr marL="0" indent="0" algn="ctr">
              <a:buNone/>
            </a:pPr>
            <a:r>
              <a:rPr lang="en-US" sz="4800" b="1" dirty="0" smtClean="0">
                <a:solidFill>
                  <a:schemeClr val="tx1"/>
                </a:solidFill>
              </a:rPr>
              <a:t>Color theory </a:t>
            </a:r>
            <a:endParaRPr lang="en-US" sz="4800" b="1" dirty="0">
              <a:solidFill>
                <a:schemeClr val="tx1"/>
              </a:solidFill>
            </a:endParaRPr>
          </a:p>
        </p:txBody>
      </p:sp>
      <p:sp>
        <p:nvSpPr>
          <p:cNvPr id="4" name="Slide Number Placeholder 3"/>
          <p:cNvSpPr>
            <a:spLocks noGrp="1"/>
          </p:cNvSpPr>
          <p:nvPr>
            <p:ph type="sldNum" sz="quarter" idx="12"/>
          </p:nvPr>
        </p:nvSpPr>
        <p:spPr/>
        <p:txBody>
          <a:bodyPr/>
          <a:lstStyle/>
          <a:p>
            <a:fld id="{D2CBC6F9-63DC-418A-A30A-9A9F771FE38A}" type="slidenum">
              <a:rPr lang="en-US" smtClean="0"/>
              <a:t>2</a:t>
            </a:fld>
            <a:endParaRPr lang="en-US"/>
          </a:p>
        </p:txBody>
      </p:sp>
    </p:spTree>
    <p:extLst>
      <p:ext uri="{BB962C8B-B14F-4D97-AF65-F5344CB8AC3E}">
        <p14:creationId xmlns:p14="http://schemas.microsoft.com/office/powerpoint/2010/main" val="24421983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sz="quarter" idx="1"/>
          </p:nvPr>
        </p:nvSpPr>
        <p:spPr>
          <a:xfrm>
            <a:off x="812800" y="1943100"/>
            <a:ext cx="8255000" cy="3771900"/>
          </a:xfrm>
        </p:spPr>
        <p:txBody>
          <a:bodyPr>
            <a:normAutofit fontScale="70000" lnSpcReduction="20000"/>
          </a:bodyPr>
          <a:lstStyle/>
          <a:p>
            <a:pPr eaLnBrk="1" hangingPunct="1">
              <a:lnSpc>
                <a:spcPct val="80000"/>
              </a:lnSpc>
            </a:pPr>
            <a:endParaRPr lang="zh-TW" altLang="en-US" sz="1600" dirty="0">
              <a:ea typeface="新細明體" charset="-120"/>
              <a:cs typeface="新細明體" charset="-120"/>
            </a:endParaRPr>
          </a:p>
          <a:p>
            <a:pPr eaLnBrk="1" hangingPunct="1">
              <a:lnSpc>
                <a:spcPct val="80000"/>
              </a:lnSpc>
            </a:pPr>
            <a:endParaRPr lang="zh-TW" altLang="en-US" sz="1600" dirty="0">
              <a:ea typeface="新細明體" charset="-120"/>
              <a:cs typeface="新細明體" charset="-120"/>
            </a:endParaRPr>
          </a:p>
          <a:p>
            <a:pPr eaLnBrk="1" hangingPunct="1">
              <a:lnSpc>
                <a:spcPct val="80000"/>
              </a:lnSpc>
            </a:pPr>
            <a:endParaRPr lang="zh-TW" altLang="en-US" sz="1600" dirty="0">
              <a:ea typeface="新細明體" charset="-120"/>
              <a:cs typeface="新細明體" charset="-120"/>
            </a:endParaRPr>
          </a:p>
          <a:p>
            <a:pPr eaLnBrk="1" hangingPunct="1">
              <a:lnSpc>
                <a:spcPct val="80000"/>
              </a:lnSpc>
            </a:pPr>
            <a:endParaRPr lang="zh-TW" altLang="en-US" sz="1600" dirty="0">
              <a:ea typeface="新細明體" charset="-120"/>
              <a:cs typeface="新細明體" charset="-120"/>
            </a:endParaRPr>
          </a:p>
          <a:p>
            <a:pPr eaLnBrk="1" hangingPunct="1">
              <a:lnSpc>
                <a:spcPct val="80000"/>
              </a:lnSpc>
            </a:pPr>
            <a:endParaRPr lang="zh-TW" altLang="en-US" sz="1600" dirty="0">
              <a:ea typeface="新細明體" charset="-120"/>
              <a:cs typeface="新細明體" charset="-120"/>
            </a:endParaRPr>
          </a:p>
          <a:p>
            <a:pPr eaLnBrk="1" hangingPunct="1">
              <a:lnSpc>
                <a:spcPct val="80000"/>
              </a:lnSpc>
            </a:pPr>
            <a:endParaRPr lang="zh-TW" altLang="en-US" sz="1600" dirty="0">
              <a:ea typeface="新細明體" charset="-120"/>
              <a:cs typeface="新細明體" charset="-120"/>
            </a:endParaRPr>
          </a:p>
          <a:p>
            <a:pPr eaLnBrk="1" hangingPunct="1">
              <a:lnSpc>
                <a:spcPct val="80000"/>
              </a:lnSpc>
            </a:pPr>
            <a:endParaRPr lang="zh-TW" altLang="en-US" sz="1600" dirty="0">
              <a:ea typeface="新細明體" charset="-120"/>
              <a:cs typeface="新細明體" charset="-120"/>
            </a:endParaRPr>
          </a:p>
          <a:p>
            <a:pPr eaLnBrk="1" hangingPunct="1">
              <a:lnSpc>
                <a:spcPct val="80000"/>
              </a:lnSpc>
            </a:pPr>
            <a:endParaRPr lang="zh-TW" altLang="en-US" sz="1600" dirty="0">
              <a:ea typeface="新細明體" charset="-120"/>
              <a:cs typeface="新細明體" charset="-120"/>
            </a:endParaRPr>
          </a:p>
          <a:p>
            <a:pPr eaLnBrk="1" hangingPunct="1">
              <a:lnSpc>
                <a:spcPct val="80000"/>
              </a:lnSpc>
            </a:pPr>
            <a:endParaRPr lang="en-US" altLang="zh-TW" sz="1600" dirty="0">
              <a:ea typeface="新細明體" charset="-120"/>
              <a:cs typeface="新細明體" charset="-120"/>
            </a:endParaRPr>
          </a:p>
          <a:p>
            <a:pPr eaLnBrk="1" hangingPunct="1">
              <a:lnSpc>
                <a:spcPct val="80000"/>
              </a:lnSpc>
            </a:pPr>
            <a:endParaRPr lang="en-US" altLang="zh-TW" sz="1600" dirty="0">
              <a:ea typeface="新細明體" charset="-120"/>
              <a:cs typeface="新細明體" charset="-120"/>
            </a:endParaRPr>
          </a:p>
          <a:p>
            <a:pPr eaLnBrk="1" hangingPunct="1">
              <a:lnSpc>
                <a:spcPct val="80000"/>
              </a:lnSpc>
            </a:pPr>
            <a:endParaRPr lang="zh-TW" altLang="en-US" sz="2100" dirty="0">
              <a:latin typeface="+mj-lt"/>
              <a:ea typeface="新細明體" charset="-120"/>
              <a:cs typeface="新細明體" charset="-120"/>
            </a:endParaRPr>
          </a:p>
          <a:p>
            <a:pPr eaLnBrk="1" hangingPunct="1">
              <a:lnSpc>
                <a:spcPct val="120000"/>
              </a:lnSpc>
            </a:pPr>
            <a:r>
              <a:rPr lang="en-US" altLang="zh-TW" sz="2100" dirty="0">
                <a:latin typeface="+mj-lt"/>
                <a:ea typeface="新細明體" charset="-120"/>
                <a:cs typeface="新細明體" charset="-120"/>
              </a:rPr>
              <a:t>The gray patches on the blue and yellow backgrounds are physically identical, yet look different</a:t>
            </a:r>
          </a:p>
          <a:p>
            <a:pPr eaLnBrk="1" hangingPunct="1">
              <a:lnSpc>
                <a:spcPct val="120000"/>
              </a:lnSpc>
            </a:pPr>
            <a:r>
              <a:rPr lang="en-US" altLang="zh-TW" sz="2100" dirty="0">
                <a:latin typeface="+mj-lt"/>
                <a:ea typeface="新細明體" charset="-120"/>
                <a:cs typeface="新細明體" charset="-120"/>
              </a:rPr>
              <a:t>Difference in perceived brightness: patch on blue background looks brighter than one on yellow.  Result of brightness contrast</a:t>
            </a:r>
          </a:p>
          <a:p>
            <a:pPr eaLnBrk="1" hangingPunct="1">
              <a:lnSpc>
                <a:spcPct val="120000"/>
              </a:lnSpc>
            </a:pPr>
            <a:r>
              <a:rPr lang="en-US" altLang="zh-TW" sz="2100" dirty="0">
                <a:latin typeface="+mj-lt"/>
                <a:ea typeface="新細明體" charset="-120"/>
                <a:cs typeface="新細明體" charset="-120"/>
              </a:rPr>
              <a:t>Also a difference in perceived hue.  Patch on blue looks yellowish, while patch on yellow looks bluish.  This is color contrast: hues tend to induce their complementary colors in neighboring areas</a:t>
            </a:r>
          </a:p>
        </p:txBody>
      </p:sp>
      <p:sp>
        <p:nvSpPr>
          <p:cNvPr id="34820" name="Rectangle 16"/>
          <p:cNvSpPr>
            <a:spLocks noGrp="1" noChangeArrowheads="1"/>
          </p:cNvSpPr>
          <p:nvPr>
            <p:ph type="title"/>
          </p:nvPr>
        </p:nvSpPr>
        <p:spPr>
          <a:xfrm>
            <a:off x="431800" y="1462684"/>
            <a:ext cx="7721600" cy="308967"/>
          </a:xfrm>
          <a:noFill/>
        </p:spPr>
        <p:txBody>
          <a:bodyPr>
            <a:noAutofit/>
          </a:bodyPr>
          <a:lstStyle/>
          <a:p>
            <a:r>
              <a:rPr lang="en-US" altLang="zh-TW" sz="2000" b="1" dirty="0"/>
              <a:t>Color Contrast</a:t>
            </a:r>
          </a:p>
        </p:txBody>
      </p:sp>
      <p:grpSp>
        <p:nvGrpSpPr>
          <p:cNvPr id="2" name="Group 8"/>
          <p:cNvGrpSpPr>
            <a:grpSpLocks/>
          </p:cNvGrpSpPr>
          <p:nvPr/>
        </p:nvGrpSpPr>
        <p:grpSpPr bwMode="auto">
          <a:xfrm>
            <a:off x="2231136" y="2114550"/>
            <a:ext cx="5181600" cy="1828800"/>
            <a:chOff x="528" y="1104"/>
            <a:chExt cx="3264" cy="1536"/>
          </a:xfrm>
        </p:grpSpPr>
        <p:sp>
          <p:nvSpPr>
            <p:cNvPr id="10" name="Rectangle 9"/>
            <p:cNvSpPr>
              <a:spLocks noChangeArrowheads="1"/>
            </p:cNvSpPr>
            <p:nvPr/>
          </p:nvSpPr>
          <p:spPr bwMode="auto">
            <a:xfrm>
              <a:off x="528" y="1104"/>
              <a:ext cx="1536" cy="1536"/>
            </a:xfrm>
            <a:prstGeom prst="rect">
              <a:avLst/>
            </a:prstGeom>
            <a:solidFill>
              <a:srgbClr val="0000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11" name="Rectangle 10"/>
            <p:cNvSpPr>
              <a:spLocks noChangeArrowheads="1"/>
            </p:cNvSpPr>
            <p:nvPr/>
          </p:nvSpPr>
          <p:spPr bwMode="auto">
            <a:xfrm>
              <a:off x="2256" y="1104"/>
              <a:ext cx="1536" cy="1536"/>
            </a:xfrm>
            <a:prstGeom prst="rect">
              <a:avLst/>
            </a:prstGeom>
            <a:solidFill>
              <a:srgbClr val="FF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12" name="Rectangle 11"/>
            <p:cNvSpPr>
              <a:spLocks noChangeArrowheads="1"/>
            </p:cNvSpPr>
            <p:nvPr/>
          </p:nvSpPr>
          <p:spPr bwMode="auto">
            <a:xfrm>
              <a:off x="2784" y="1584"/>
              <a:ext cx="528" cy="528"/>
            </a:xfrm>
            <a:prstGeom prst="rect">
              <a:avLst/>
            </a:prstGeom>
            <a:solidFill>
              <a:srgbClr val="4D4D4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13" name="Rectangle 12"/>
            <p:cNvSpPr>
              <a:spLocks noChangeArrowheads="1"/>
            </p:cNvSpPr>
            <p:nvPr/>
          </p:nvSpPr>
          <p:spPr bwMode="auto">
            <a:xfrm>
              <a:off x="1008" y="1584"/>
              <a:ext cx="528" cy="528"/>
            </a:xfrm>
            <a:prstGeom prst="rect">
              <a:avLst/>
            </a:prstGeom>
            <a:solidFill>
              <a:srgbClr val="4D4D4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grpSp>
    </p:spTree>
    <p:extLst>
      <p:ext uri="{BB962C8B-B14F-4D97-AF65-F5344CB8AC3E}">
        <p14:creationId xmlns:p14="http://schemas.microsoft.com/office/powerpoint/2010/main" val="164224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3">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803">
                                            <p:txEl>
                                              <p:pRg st="12" end="1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680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Color Gamut</a:t>
            </a:r>
          </a:p>
        </p:txBody>
      </p:sp>
      <p:sp>
        <p:nvSpPr>
          <p:cNvPr id="3" name="Content Placeholder 2"/>
          <p:cNvSpPr>
            <a:spLocks noGrp="1"/>
          </p:cNvSpPr>
          <p:nvPr>
            <p:ph idx="1"/>
          </p:nvPr>
        </p:nvSpPr>
        <p:spPr>
          <a:xfrm>
            <a:off x="4248150" y="1120140"/>
            <a:ext cx="4484370" cy="4274820"/>
          </a:xfrm>
        </p:spPr>
        <p:txBody>
          <a:bodyPr>
            <a:noAutofit/>
          </a:bodyPr>
          <a:lstStyle/>
          <a:p>
            <a:pPr marL="0" indent="0">
              <a:buNone/>
            </a:pPr>
            <a:r>
              <a:rPr lang="en-US" sz="1800" dirty="0">
                <a:solidFill>
                  <a:srgbClr val="FF0000"/>
                </a:solidFill>
              </a:rPr>
              <a:t>Definition of GAMUT</a:t>
            </a:r>
          </a:p>
          <a:p>
            <a:pPr marL="457200" indent="-457200">
              <a:buFont typeface="+mj-lt"/>
              <a:buAutoNum type="arabicPeriod"/>
            </a:pPr>
            <a:r>
              <a:rPr lang="en-US" sz="1600" dirty="0" smtClean="0"/>
              <a:t>The </a:t>
            </a:r>
            <a:r>
              <a:rPr lang="en-US" sz="1600" dirty="0"/>
              <a:t>subset of colors which can be accurately represented within a given color space or by an certain output device and ink combination.</a:t>
            </a:r>
            <a:br>
              <a:rPr lang="en-US" sz="1600" dirty="0"/>
            </a:br>
            <a:r>
              <a:rPr lang="en-US" sz="1600" dirty="0"/>
              <a:t> </a:t>
            </a:r>
          </a:p>
          <a:p>
            <a:pPr marL="457200" indent="-457200">
              <a:buFont typeface="+mj-lt"/>
              <a:buAutoNum type="arabicPeriod"/>
            </a:pPr>
            <a:r>
              <a:rPr lang="en-US" sz="1600" dirty="0"/>
              <a:t>The complete set of colors found within an image at a given time. Converting a digitized image to a different color space, or printing it to a given medium generally alters its gamut.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4" y="2114550"/>
            <a:ext cx="3047619" cy="2523810"/>
          </a:xfrm>
          <a:prstGeom prst="rect">
            <a:avLst/>
          </a:prstGeom>
        </p:spPr>
      </p:pic>
      <p:sp>
        <p:nvSpPr>
          <p:cNvPr id="5" name="TextBox 4"/>
          <p:cNvSpPr txBox="1"/>
          <p:nvPr/>
        </p:nvSpPr>
        <p:spPr>
          <a:xfrm>
            <a:off x="435894" y="5002587"/>
            <a:ext cx="4194809" cy="830997"/>
          </a:xfrm>
          <a:prstGeom prst="rect">
            <a:avLst/>
          </a:prstGeom>
          <a:noFill/>
        </p:spPr>
        <p:txBody>
          <a:bodyPr wrap="square" rtlCol="0">
            <a:spAutoFit/>
          </a:bodyPr>
          <a:lstStyle/>
          <a:p>
            <a:r>
              <a:rPr lang="en-US" sz="1600" dirty="0"/>
              <a:t>The gray area represents the entire chromatic range. The colored triangle represents the color display.  </a:t>
            </a:r>
          </a:p>
        </p:txBody>
      </p:sp>
    </p:spTree>
    <p:extLst>
      <p:ext uri="{BB962C8B-B14F-4D97-AF65-F5344CB8AC3E}">
        <p14:creationId xmlns:p14="http://schemas.microsoft.com/office/powerpoint/2010/main" val="12918554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Color models</a:t>
            </a:r>
          </a:p>
        </p:txBody>
      </p:sp>
      <p:sp>
        <p:nvSpPr>
          <p:cNvPr id="3" name="Content Placeholder 2"/>
          <p:cNvSpPr>
            <a:spLocks noGrp="1"/>
          </p:cNvSpPr>
          <p:nvPr>
            <p:ph idx="1"/>
          </p:nvPr>
        </p:nvSpPr>
        <p:spPr/>
        <p:txBody>
          <a:bodyPr/>
          <a:lstStyle/>
          <a:p>
            <a:r>
              <a:rPr lang="en-US" altLang="zh-CN" sz="1600" dirty="0">
                <a:solidFill>
                  <a:srgbClr val="000066"/>
                </a:solidFill>
                <a:latin typeface="+mj-lt"/>
                <a:cs typeface="Arial" panose="020B0604020202020204" pitchFamily="34" charset="0"/>
              </a:rPr>
              <a:t>Color Model (Color Space, Color System)</a:t>
            </a:r>
          </a:p>
          <a:p>
            <a:pPr marL="284163" indent="-111125">
              <a:lnSpc>
                <a:spcPct val="120000"/>
              </a:lnSpc>
              <a:spcBef>
                <a:spcPts val="600"/>
              </a:spcBef>
              <a:buClr>
                <a:srgbClr val="000066"/>
              </a:buClr>
              <a:buFont typeface="Microsoft YaHei UI" panose="020B0503020204020204" pitchFamily="34" charset="-122"/>
              <a:buChar char="-"/>
            </a:pPr>
            <a:r>
              <a:rPr lang="en-US" sz="1600" dirty="0">
                <a:solidFill>
                  <a:srgbClr val="000066"/>
                </a:solidFill>
                <a:latin typeface="+mj-lt"/>
                <a:cs typeface="Arial" panose="020B0604020202020204" pitchFamily="34" charset="0"/>
              </a:rPr>
              <a:t>Specify colors in a standard way</a:t>
            </a:r>
          </a:p>
          <a:p>
            <a:pPr marL="284163" indent="-111125">
              <a:lnSpc>
                <a:spcPct val="120000"/>
              </a:lnSpc>
              <a:spcBef>
                <a:spcPts val="600"/>
              </a:spcBef>
              <a:buClr>
                <a:srgbClr val="000066"/>
              </a:buClr>
              <a:buFont typeface="Microsoft YaHei UI" panose="020B0503020204020204" pitchFamily="34" charset="-122"/>
              <a:buChar char="-"/>
            </a:pPr>
            <a:r>
              <a:rPr lang="en-US" altLang="zh-CN" sz="1600" dirty="0">
                <a:solidFill>
                  <a:srgbClr val="000066"/>
                </a:solidFill>
                <a:latin typeface="+mj-lt"/>
                <a:cs typeface="Arial" panose="020B0604020202020204" pitchFamily="34" charset="0"/>
              </a:rPr>
              <a:t>A </a:t>
            </a:r>
            <a:r>
              <a:rPr lang="en-US" altLang="zh-CN" sz="1600" dirty="0">
                <a:solidFill>
                  <a:srgbClr val="0000FF"/>
                </a:solidFill>
                <a:latin typeface="+mj-lt"/>
                <a:cs typeface="Arial" panose="020B0604020202020204" pitchFamily="34" charset="0"/>
              </a:rPr>
              <a:t>coordinate system</a:t>
            </a:r>
            <a:r>
              <a:rPr lang="en-US" altLang="zh-CN" sz="1600" dirty="0">
                <a:solidFill>
                  <a:srgbClr val="000066"/>
                </a:solidFill>
                <a:latin typeface="+mj-lt"/>
                <a:cs typeface="Arial" panose="020B0604020202020204" pitchFamily="34" charset="0"/>
              </a:rPr>
              <a:t> that each color is represented by a single point.</a:t>
            </a:r>
          </a:p>
          <a:p>
            <a:r>
              <a:rPr lang="en-US" altLang="zh-CN" sz="1600" dirty="0">
                <a:solidFill>
                  <a:srgbClr val="000066"/>
                </a:solidFill>
                <a:latin typeface="+mj-lt"/>
                <a:cs typeface="Arial" panose="020B0604020202020204" pitchFamily="34" charset="0"/>
              </a:rPr>
              <a:t>Most used models:</a:t>
            </a:r>
          </a:p>
          <a:p>
            <a:pPr marL="284163" indent="-111125">
              <a:spcBef>
                <a:spcPts val="600"/>
              </a:spcBef>
              <a:buClr>
                <a:srgbClr val="000066"/>
              </a:buClr>
              <a:buFont typeface="Microsoft YaHei UI" panose="020B0503020204020204" pitchFamily="34" charset="-122"/>
              <a:buChar char="-"/>
            </a:pPr>
            <a:r>
              <a:rPr lang="en-US" sz="1600" dirty="0">
                <a:solidFill>
                  <a:srgbClr val="FF0000"/>
                </a:solidFill>
                <a:latin typeface="+mj-lt"/>
                <a:cs typeface="Arial" panose="020B0604020202020204" pitchFamily="34" charset="0"/>
              </a:rPr>
              <a:t>RGB</a:t>
            </a:r>
            <a:r>
              <a:rPr lang="en-US" sz="1600" dirty="0">
                <a:solidFill>
                  <a:srgbClr val="000066"/>
                </a:solidFill>
                <a:latin typeface="+mj-lt"/>
                <a:cs typeface="Arial" panose="020B0604020202020204" pitchFamily="34" charset="0"/>
              </a:rPr>
              <a:t> model (Monitor/TV)</a:t>
            </a:r>
          </a:p>
          <a:p>
            <a:pPr marL="284163" indent="-111125">
              <a:spcBef>
                <a:spcPts val="600"/>
              </a:spcBef>
              <a:buClr>
                <a:srgbClr val="000066"/>
              </a:buClr>
              <a:buFont typeface="Microsoft YaHei UI" panose="020B0503020204020204" pitchFamily="34" charset="-122"/>
              <a:buChar char="-"/>
            </a:pPr>
            <a:r>
              <a:rPr lang="en-US" altLang="zh-CN" sz="1600" dirty="0">
                <a:solidFill>
                  <a:srgbClr val="FF0000"/>
                </a:solidFill>
                <a:latin typeface="+mj-lt"/>
                <a:cs typeface="Arial" panose="020B0604020202020204" pitchFamily="34" charset="0"/>
              </a:rPr>
              <a:t>CYM</a:t>
            </a:r>
            <a:r>
              <a:rPr lang="en-US" altLang="zh-CN" sz="1600" dirty="0">
                <a:solidFill>
                  <a:srgbClr val="000066"/>
                </a:solidFill>
                <a:latin typeface="+mj-lt"/>
                <a:cs typeface="Arial" panose="020B0604020202020204" pitchFamily="34" charset="0"/>
              </a:rPr>
              <a:t> model (3-color Printers)</a:t>
            </a:r>
          </a:p>
          <a:p>
            <a:pPr marL="284163" indent="-111125">
              <a:spcBef>
                <a:spcPts val="600"/>
              </a:spcBef>
              <a:buClr>
                <a:srgbClr val="000066"/>
              </a:buClr>
              <a:buFont typeface="Microsoft YaHei UI" panose="020B0503020204020204" pitchFamily="34" charset="-122"/>
              <a:buChar char="-"/>
            </a:pPr>
            <a:r>
              <a:rPr lang="en-US" altLang="zh-CN" sz="1600" dirty="0">
                <a:solidFill>
                  <a:srgbClr val="FF0000"/>
                </a:solidFill>
                <a:latin typeface="+mj-lt"/>
                <a:cs typeface="Arial" panose="020B0604020202020204" pitchFamily="34" charset="0"/>
              </a:rPr>
              <a:t>CYMK</a:t>
            </a:r>
            <a:r>
              <a:rPr lang="en-US" altLang="zh-CN" sz="1600" dirty="0">
                <a:solidFill>
                  <a:srgbClr val="000066"/>
                </a:solidFill>
                <a:latin typeface="+mj-lt"/>
                <a:cs typeface="Arial" panose="020B0604020202020204" pitchFamily="34" charset="0"/>
              </a:rPr>
              <a:t> model (4-color Printers)</a:t>
            </a:r>
          </a:p>
          <a:p>
            <a:pPr marL="284163" indent="-111125">
              <a:spcBef>
                <a:spcPts val="600"/>
              </a:spcBef>
              <a:buClr>
                <a:srgbClr val="000066"/>
              </a:buClr>
              <a:buFont typeface="Microsoft YaHei UI" panose="020B0503020204020204" pitchFamily="34" charset="-122"/>
              <a:buChar char="-"/>
            </a:pPr>
            <a:r>
              <a:rPr lang="en-US" altLang="zh-CN" sz="1600" dirty="0">
                <a:solidFill>
                  <a:srgbClr val="FF0000"/>
                </a:solidFill>
                <a:latin typeface="+mj-lt"/>
                <a:cs typeface="Arial" panose="020B0604020202020204" pitchFamily="34" charset="0"/>
              </a:rPr>
              <a:t>HSI</a:t>
            </a:r>
            <a:r>
              <a:rPr lang="en-US" altLang="zh-CN" sz="1600" dirty="0">
                <a:solidFill>
                  <a:srgbClr val="000066"/>
                </a:solidFill>
                <a:latin typeface="+mj-lt"/>
                <a:cs typeface="Arial" panose="020B0604020202020204" pitchFamily="34" charset="0"/>
              </a:rPr>
              <a:t> model (Color Image Processing and Description)</a:t>
            </a:r>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22</a:t>
            </a:fld>
            <a:endParaRPr lang="en-US"/>
          </a:p>
        </p:txBody>
      </p:sp>
    </p:spTree>
    <p:extLst>
      <p:ext uri="{BB962C8B-B14F-4D97-AF65-F5344CB8AC3E}">
        <p14:creationId xmlns:p14="http://schemas.microsoft.com/office/powerpoint/2010/main" val="9025600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Grp="1" noChangeArrowheads="1"/>
          </p:cNvSpPr>
          <p:nvPr>
            <p:ph sz="quarter" idx="1"/>
          </p:nvPr>
        </p:nvSpPr>
        <p:spPr>
          <a:xfrm>
            <a:off x="182020" y="2457394"/>
            <a:ext cx="5642707" cy="3600450"/>
          </a:xfrm>
        </p:spPr>
        <p:txBody>
          <a:bodyPr>
            <a:noAutofit/>
          </a:bodyPr>
          <a:lstStyle/>
          <a:p>
            <a:r>
              <a:rPr lang="en-US" sz="1600" dirty="0"/>
              <a:t>RGB primaries are </a:t>
            </a:r>
            <a:r>
              <a:rPr lang="en-US" sz="1600" dirty="0" smtClean="0"/>
              <a:t>additive (RGBA)</a:t>
            </a:r>
            <a:endParaRPr lang="en-US" sz="1600" dirty="0"/>
          </a:p>
          <a:p>
            <a:r>
              <a:rPr lang="en-US" sz="1600" dirty="0"/>
              <a:t>The RGB cube (Grays are on the dotted main diagonal)</a:t>
            </a:r>
          </a:p>
          <a:p>
            <a:r>
              <a:rPr lang="en-US" sz="1600" dirty="0"/>
              <a:t>Main diagonal =&gt; gray levels</a:t>
            </a:r>
          </a:p>
          <a:p>
            <a:pPr lvl="1"/>
            <a:r>
              <a:rPr lang="en-US" sz="1600" dirty="0"/>
              <a:t>black is (0, 0, 0)</a:t>
            </a:r>
          </a:p>
          <a:p>
            <a:pPr lvl="1"/>
            <a:r>
              <a:rPr lang="en-US" sz="1600" dirty="0"/>
              <a:t>white is (1, 1, 1)</a:t>
            </a:r>
          </a:p>
          <a:p>
            <a:r>
              <a:rPr lang="en-US" sz="1600" dirty="0"/>
              <a:t>RGB color </a:t>
            </a:r>
            <a:r>
              <a:rPr lang="en-US" sz="1600" dirty="0" err="1"/>
              <a:t>gamuts</a:t>
            </a:r>
            <a:r>
              <a:rPr lang="en-US" sz="1600" dirty="0"/>
              <a:t> </a:t>
            </a:r>
          </a:p>
          <a:p>
            <a:pPr lvl="1"/>
            <a:r>
              <a:rPr lang="en-US" sz="1600" dirty="0"/>
              <a:t>differs from one display to another</a:t>
            </a:r>
          </a:p>
          <a:p>
            <a:pPr lvl="1"/>
            <a:r>
              <a:rPr lang="en-US" sz="1600" dirty="0"/>
              <a:t>differs by company too:</a:t>
            </a:r>
          </a:p>
          <a:p>
            <a:pPr lvl="2"/>
            <a:r>
              <a:rPr lang="en-US" sz="1600" dirty="0"/>
              <a:t>Adobe RGB - larger space</a:t>
            </a:r>
          </a:p>
          <a:p>
            <a:pPr lvl="3"/>
            <a:r>
              <a:rPr lang="en-US" sz="1600" dirty="0"/>
              <a:t>Currently the standard for digital photography</a:t>
            </a:r>
          </a:p>
          <a:p>
            <a:pPr lvl="2"/>
            <a:r>
              <a:rPr lang="en-US" sz="1600" dirty="0" err="1"/>
              <a:t>sRGB</a:t>
            </a:r>
            <a:r>
              <a:rPr lang="en-US" sz="1600" dirty="0"/>
              <a:t> (HP/Microsoft) - fewer colors, but allocated bit depth better and more than enough for most on-screen and Web uses</a:t>
            </a:r>
          </a:p>
          <a:p>
            <a:pPr lvl="3"/>
            <a:r>
              <a:rPr lang="en-US" sz="1600" dirty="0"/>
              <a:t>Most monitors now cover 100% of </a:t>
            </a:r>
            <a:r>
              <a:rPr lang="en-US" sz="1600" dirty="0" err="1"/>
              <a:t>sRGB</a:t>
            </a:r>
            <a:r>
              <a:rPr lang="en-US" sz="1600" dirty="0"/>
              <a:t> space</a:t>
            </a:r>
          </a:p>
        </p:txBody>
      </p:sp>
      <p:sp>
        <p:nvSpPr>
          <p:cNvPr id="3" name="Title 2"/>
          <p:cNvSpPr>
            <a:spLocks noGrp="1"/>
          </p:cNvSpPr>
          <p:nvPr>
            <p:ph type="title"/>
          </p:nvPr>
        </p:nvSpPr>
        <p:spPr>
          <a:xfrm>
            <a:off x="457200" y="1318260"/>
            <a:ext cx="8229600" cy="457200"/>
          </a:xfrm>
        </p:spPr>
        <p:txBody>
          <a:bodyPr>
            <a:normAutofit/>
          </a:bodyPr>
          <a:lstStyle/>
          <a:p>
            <a:r>
              <a:rPr lang="en-US" sz="2000" b="1" dirty="0"/>
              <a:t>The RGB Color Model</a:t>
            </a:r>
          </a:p>
        </p:txBody>
      </p:sp>
      <p:pic>
        <p:nvPicPr>
          <p:cNvPr id="8" name="Picture 7" descr="fig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3792" y="1932475"/>
            <a:ext cx="3950208" cy="21681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a:extLst>
              <a:ext uri="{FF2B5EF4-FFF2-40B4-BE49-F238E27FC236}">
                <a16:creationId xmlns:a16="http://schemas.microsoft.com/office/drawing/2014/main" id="{51D14294-52CB-4BA0-A9F3-1FFE62B8F6A7}"/>
              </a:ext>
            </a:extLst>
          </p:cNvPr>
          <p:cNvPicPr>
            <a:picLocks noChangeAspect="1"/>
          </p:cNvPicPr>
          <p:nvPr/>
        </p:nvPicPr>
        <p:blipFill>
          <a:blip r:embed="rId4"/>
          <a:stretch>
            <a:fillRect/>
          </a:stretch>
        </p:blipFill>
        <p:spPr>
          <a:xfrm>
            <a:off x="5973866" y="4341443"/>
            <a:ext cx="2055602" cy="2362200"/>
          </a:xfrm>
          <a:prstGeom prst="rect">
            <a:avLst/>
          </a:prstGeom>
        </p:spPr>
      </p:pic>
      <p:sp>
        <p:nvSpPr>
          <p:cNvPr id="9" name="TextBox 8">
            <a:extLst>
              <a:ext uri="{FF2B5EF4-FFF2-40B4-BE49-F238E27FC236}">
                <a16:creationId xmlns:a16="http://schemas.microsoft.com/office/drawing/2014/main" id="{AD429723-2E7F-49C5-B4FE-36ACBC4E95AA}"/>
              </a:ext>
            </a:extLst>
          </p:cNvPr>
          <p:cNvSpPr txBox="1"/>
          <p:nvPr/>
        </p:nvSpPr>
        <p:spPr>
          <a:xfrm>
            <a:off x="7001667" y="4507021"/>
            <a:ext cx="1313180" cy="369332"/>
          </a:xfrm>
          <a:prstGeom prst="rect">
            <a:avLst/>
          </a:prstGeom>
          <a:solidFill>
            <a:schemeClr val="bg1"/>
          </a:solidFill>
        </p:spPr>
        <p:txBody>
          <a:bodyPr wrap="none" rtlCol="0">
            <a:spAutoFit/>
          </a:bodyPr>
          <a:lstStyle/>
          <a:p>
            <a:r>
              <a:rPr lang="en-US" dirty="0"/>
              <a:t>Adobe RGB</a:t>
            </a:r>
          </a:p>
        </p:txBody>
      </p:sp>
      <p:sp>
        <p:nvSpPr>
          <p:cNvPr id="11" name="TextBox 10">
            <a:extLst>
              <a:ext uri="{FF2B5EF4-FFF2-40B4-BE49-F238E27FC236}">
                <a16:creationId xmlns:a16="http://schemas.microsoft.com/office/drawing/2014/main" id="{8D1C3000-90E9-41AB-8924-DBC65CB7FC62}"/>
              </a:ext>
            </a:extLst>
          </p:cNvPr>
          <p:cNvSpPr txBox="1"/>
          <p:nvPr/>
        </p:nvSpPr>
        <p:spPr>
          <a:xfrm>
            <a:off x="7584968" y="4953566"/>
            <a:ext cx="713657" cy="369332"/>
          </a:xfrm>
          <a:prstGeom prst="rect">
            <a:avLst/>
          </a:prstGeom>
          <a:solidFill>
            <a:schemeClr val="bg1"/>
          </a:solidFill>
        </p:spPr>
        <p:txBody>
          <a:bodyPr wrap="none" rtlCol="0">
            <a:spAutoFit/>
          </a:bodyPr>
          <a:lstStyle/>
          <a:p>
            <a:r>
              <a:rPr lang="en-US" dirty="0"/>
              <a:t>sRGB</a:t>
            </a:r>
          </a:p>
        </p:txBody>
      </p:sp>
    </p:spTree>
    <p:extLst>
      <p:ext uri="{BB962C8B-B14F-4D97-AF65-F5344CB8AC3E}">
        <p14:creationId xmlns:p14="http://schemas.microsoft.com/office/powerpoint/2010/main" val="2176663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0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0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40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40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0240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40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403">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240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2403">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2403">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24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000" b="1" dirty="0"/>
              <a:t>RGB Color Model</a:t>
            </a:r>
            <a:endParaRPr lang="en-US" sz="2000" b="1" dirty="0"/>
          </a:p>
        </p:txBody>
      </p:sp>
      <p:sp>
        <p:nvSpPr>
          <p:cNvPr id="3" name="Content Placeholder 2"/>
          <p:cNvSpPr>
            <a:spLocks noGrp="1"/>
          </p:cNvSpPr>
          <p:nvPr>
            <p:ph idx="1"/>
          </p:nvPr>
        </p:nvSpPr>
        <p:spPr/>
        <p:txBody>
          <a:bodyPr/>
          <a:lstStyle/>
          <a:p>
            <a:pPr marL="284163" indent="-284163">
              <a:spcBef>
                <a:spcPts val="600"/>
              </a:spcBef>
              <a:buFont typeface="Arial" panose="020B0604020202020204" pitchFamily="34" charset="0"/>
              <a:buChar char="•"/>
            </a:pPr>
            <a:r>
              <a:rPr lang="en-US" altLang="zh-CN" sz="1600" b="1" dirty="0">
                <a:solidFill>
                  <a:srgbClr val="000066"/>
                </a:solidFill>
                <a:latin typeface="+mj-lt"/>
                <a:cs typeface="Arial" panose="020B0604020202020204" pitchFamily="34" charset="0"/>
              </a:rPr>
              <a:t>Pixel Depth:</a:t>
            </a:r>
            <a:r>
              <a:rPr lang="en-US" altLang="zh-CN" sz="1600" dirty="0">
                <a:solidFill>
                  <a:srgbClr val="000066"/>
                </a:solidFill>
                <a:latin typeface="+mj-lt"/>
                <a:cs typeface="Arial" panose="020B0604020202020204" pitchFamily="34" charset="0"/>
              </a:rPr>
              <a:t> The number of </a:t>
            </a:r>
            <a:r>
              <a:rPr lang="en-US" altLang="zh-CN" sz="1600" dirty="0">
                <a:solidFill>
                  <a:srgbClr val="0000FF"/>
                </a:solidFill>
                <a:latin typeface="+mj-lt"/>
                <a:cs typeface="Arial" panose="020B0604020202020204" pitchFamily="34" charset="0"/>
              </a:rPr>
              <a:t>bits</a:t>
            </a:r>
            <a:r>
              <a:rPr lang="en-US" altLang="zh-CN" sz="1600" dirty="0">
                <a:solidFill>
                  <a:srgbClr val="000066"/>
                </a:solidFill>
                <a:latin typeface="+mj-lt"/>
                <a:cs typeface="Arial" panose="020B0604020202020204" pitchFamily="34" charset="0"/>
              </a:rPr>
              <a:t> used to represent each pixel in RGB space.</a:t>
            </a:r>
          </a:p>
          <a:p>
            <a:pPr marL="284163" indent="-284163">
              <a:spcBef>
                <a:spcPts val="600"/>
              </a:spcBef>
              <a:buFont typeface="Arial" panose="020B0604020202020204" pitchFamily="34" charset="0"/>
              <a:buChar char="•"/>
            </a:pPr>
            <a:r>
              <a:rPr lang="en-US" altLang="zh-CN" sz="1600" b="1" dirty="0">
                <a:solidFill>
                  <a:srgbClr val="000066"/>
                </a:solidFill>
                <a:latin typeface="+mj-lt"/>
                <a:cs typeface="Arial" panose="020B0604020202020204" pitchFamily="34" charset="0"/>
              </a:rPr>
              <a:t>Full-color</a:t>
            </a:r>
            <a:r>
              <a:rPr lang="en-US" altLang="zh-CN" sz="1600" dirty="0">
                <a:solidFill>
                  <a:srgbClr val="000066"/>
                </a:solidFill>
                <a:latin typeface="+mj-lt"/>
                <a:cs typeface="Arial" panose="020B0604020202020204" pitchFamily="34" charset="0"/>
              </a:rPr>
              <a:t> image: 24-bit RGB color image</a:t>
            </a:r>
            <a:r>
              <a:rPr lang="en-US" altLang="zh-CN" sz="1600" dirty="0" smtClean="0">
                <a:solidFill>
                  <a:srgbClr val="000066"/>
                </a:solidFill>
                <a:latin typeface="+mj-lt"/>
                <a:cs typeface="Arial" panose="020B0604020202020204" pitchFamily="34" charset="0"/>
              </a:rPr>
              <a:t>.</a:t>
            </a:r>
          </a:p>
          <a:p>
            <a:pPr marL="284163" indent="-284163">
              <a:spcBef>
                <a:spcPts val="600"/>
              </a:spcBef>
              <a:buFont typeface="Arial" panose="020B0604020202020204" pitchFamily="34" charset="0"/>
              <a:buChar char="•"/>
            </a:pPr>
            <a:endParaRPr lang="en-US" altLang="zh-CN" sz="1400" dirty="0">
              <a:solidFill>
                <a:srgbClr val="000066"/>
              </a:solidFill>
              <a:latin typeface="Arial" panose="020B0604020202020204" pitchFamily="34" charset="0"/>
              <a:cs typeface="Arial" panose="020B0604020202020204" pitchFamily="34" charset="0"/>
            </a:endParaRPr>
          </a:p>
          <a:p>
            <a:pPr marL="284163" indent="-284163">
              <a:spcBef>
                <a:spcPts val="600"/>
              </a:spcBef>
              <a:buFont typeface="Arial" panose="020B0604020202020204" pitchFamily="34" charset="0"/>
              <a:buChar char="•"/>
            </a:pPr>
            <a:endParaRPr lang="en-US" altLang="zh-CN" sz="1400" dirty="0" smtClean="0">
              <a:solidFill>
                <a:srgbClr val="000066"/>
              </a:solidFill>
              <a:latin typeface="Arial" panose="020B0604020202020204" pitchFamily="34" charset="0"/>
              <a:cs typeface="Arial" panose="020B0604020202020204" pitchFamily="34" charset="0"/>
            </a:endParaRPr>
          </a:p>
          <a:p>
            <a:pPr marL="284163" indent="-284163">
              <a:spcBef>
                <a:spcPts val="600"/>
              </a:spcBef>
              <a:buFont typeface="Arial" panose="020B0604020202020204" pitchFamily="34" charset="0"/>
              <a:buChar char="•"/>
            </a:pPr>
            <a:endParaRPr lang="en-US" altLang="zh-CN" sz="1400" dirty="0" smtClean="0">
              <a:solidFill>
                <a:srgbClr val="000066"/>
              </a:solidFill>
              <a:latin typeface="Arial" panose="020B0604020202020204" pitchFamily="34" charset="0"/>
              <a:cs typeface="Arial" panose="020B0604020202020204" pitchFamily="34" charset="0"/>
            </a:endParaRPr>
          </a:p>
          <a:p>
            <a:pPr marL="284163" indent="-284163">
              <a:spcBef>
                <a:spcPts val="600"/>
              </a:spcBef>
              <a:buFont typeface="Arial" panose="020B0604020202020204" pitchFamily="34" charset="0"/>
              <a:buChar char="•"/>
            </a:pPr>
            <a:endParaRPr lang="en-US" altLang="zh-CN" sz="1400" dirty="0" smtClean="0">
              <a:solidFill>
                <a:srgbClr val="000066"/>
              </a:solidFill>
              <a:latin typeface="Arial" panose="020B0604020202020204" pitchFamily="34" charset="0"/>
              <a:cs typeface="Arial" panose="020B0604020202020204" pitchFamily="34" charset="0"/>
            </a:endParaRPr>
          </a:p>
          <a:p>
            <a:pPr marL="284163" indent="-284163">
              <a:spcBef>
                <a:spcPts val="600"/>
              </a:spcBef>
              <a:buFont typeface="Arial" panose="020B0604020202020204" pitchFamily="34" charset="0"/>
              <a:buChar char="•"/>
            </a:pPr>
            <a:endParaRPr lang="en-US" altLang="zh-CN" sz="1400" dirty="0" smtClean="0">
              <a:solidFill>
                <a:srgbClr val="000066"/>
              </a:solidFill>
              <a:latin typeface="Arial" panose="020B0604020202020204" pitchFamily="34" charset="0"/>
              <a:cs typeface="Arial" panose="020B0604020202020204" pitchFamily="34" charset="0"/>
            </a:endParaRPr>
          </a:p>
          <a:p>
            <a:pPr marL="284163" indent="-284163">
              <a:spcBef>
                <a:spcPts val="600"/>
              </a:spcBef>
              <a:buFont typeface="Arial" panose="020B0604020202020204" pitchFamily="34" charset="0"/>
              <a:buChar char="•"/>
            </a:pPr>
            <a:endParaRPr lang="en-US" altLang="zh-CN" sz="1400" dirty="0">
              <a:solidFill>
                <a:srgbClr val="000066"/>
              </a:solidFill>
              <a:latin typeface="Arial" panose="020B0604020202020204" pitchFamily="34" charset="0"/>
              <a:cs typeface="Arial" panose="020B0604020202020204" pitchFamily="34" charset="0"/>
            </a:endParaRPr>
          </a:p>
          <a:p>
            <a:pPr marL="284163" indent="-284163">
              <a:spcBef>
                <a:spcPts val="600"/>
              </a:spcBef>
              <a:buFont typeface="Arial" panose="020B0604020202020204" pitchFamily="34" charset="0"/>
              <a:buChar char="•"/>
            </a:pPr>
            <a:endParaRPr lang="en-US" altLang="zh-CN" sz="1400" dirty="0">
              <a:solidFill>
                <a:srgbClr val="000066"/>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24</a:t>
            </a:fld>
            <a:endParaRPr lang="en-US"/>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2197" r="31127" b="14801"/>
          <a:stretch/>
        </p:blipFill>
        <p:spPr bwMode="auto">
          <a:xfrm>
            <a:off x="786740" y="3169472"/>
            <a:ext cx="2925724" cy="268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9"/>
          <p:cNvSpPr txBox="1"/>
          <p:nvPr/>
        </p:nvSpPr>
        <p:spPr>
          <a:xfrm>
            <a:off x="3895344" y="3296196"/>
            <a:ext cx="4492101" cy="984885"/>
          </a:xfrm>
          <a:prstGeom prst="rect">
            <a:avLst/>
          </a:prstGeom>
          <a:noFill/>
        </p:spPr>
        <p:txBody>
          <a:bodyPr wrap="square" rtlCol="0">
            <a:spAutoFit/>
          </a:bodyPr>
          <a:lstStyle/>
          <a:p>
            <a:pPr marL="284163" indent="-284163">
              <a:spcBef>
                <a:spcPts val="600"/>
              </a:spcBef>
              <a:buFont typeface="Arial" panose="020B0604020202020204" pitchFamily="34" charset="0"/>
              <a:buChar char="•"/>
            </a:pPr>
            <a:r>
              <a:rPr lang="en-US" altLang="zh-CN" sz="1600" dirty="0" smtClean="0">
                <a:solidFill>
                  <a:srgbClr val="000066"/>
                </a:solidFill>
                <a:latin typeface="+mj-lt"/>
                <a:cs typeface="Arial" panose="020B0604020202020204" pitchFamily="34" charset="0"/>
              </a:rPr>
              <a:t>(R, G, B) = (8 bits, 8 bits, 8 bits)</a:t>
            </a:r>
          </a:p>
          <a:p>
            <a:pPr marL="284163" indent="-284163">
              <a:spcBef>
                <a:spcPts val="600"/>
              </a:spcBef>
              <a:buFont typeface="Arial" panose="020B0604020202020204" pitchFamily="34" charset="0"/>
              <a:buChar char="•"/>
            </a:pPr>
            <a:r>
              <a:rPr lang="en-US" altLang="zh-CN" sz="1600" dirty="0" smtClean="0">
                <a:solidFill>
                  <a:srgbClr val="000066"/>
                </a:solidFill>
                <a:latin typeface="+mj-lt"/>
                <a:cs typeface="Arial" panose="020B0604020202020204" pitchFamily="34" charset="0"/>
              </a:rPr>
              <a:t>Number of colors:</a:t>
            </a:r>
          </a:p>
          <a:p>
            <a:pPr algn="ctr">
              <a:spcBef>
                <a:spcPts val="600"/>
              </a:spcBef>
            </a:pPr>
            <a:r>
              <a:rPr lang="en-US" altLang="zh-CN" sz="1600" dirty="0" smtClean="0">
                <a:solidFill>
                  <a:srgbClr val="000066"/>
                </a:solidFill>
                <a:latin typeface="+mj-lt"/>
                <a:cs typeface="Arial" panose="020B0604020202020204" pitchFamily="34" charset="0"/>
              </a:rPr>
              <a:t>(2</a:t>
            </a:r>
            <a:r>
              <a:rPr lang="en-US" altLang="zh-CN" sz="1600" baseline="30000" dirty="0" smtClean="0">
                <a:solidFill>
                  <a:srgbClr val="000066"/>
                </a:solidFill>
                <a:latin typeface="+mj-lt"/>
                <a:cs typeface="Arial" panose="020B0604020202020204" pitchFamily="34" charset="0"/>
              </a:rPr>
              <a:t>8</a:t>
            </a:r>
            <a:r>
              <a:rPr lang="en-US" altLang="zh-CN" sz="1600" dirty="0" smtClean="0">
                <a:solidFill>
                  <a:srgbClr val="000066"/>
                </a:solidFill>
                <a:latin typeface="+mj-lt"/>
                <a:cs typeface="Arial" panose="020B0604020202020204" pitchFamily="34" charset="0"/>
              </a:rPr>
              <a:t>)</a:t>
            </a:r>
            <a:r>
              <a:rPr lang="en-US" altLang="zh-CN" sz="1600" baseline="30000" dirty="0" smtClean="0">
                <a:solidFill>
                  <a:srgbClr val="000066"/>
                </a:solidFill>
                <a:latin typeface="+mj-lt"/>
                <a:cs typeface="Arial" panose="020B0604020202020204" pitchFamily="34" charset="0"/>
              </a:rPr>
              <a:t>3</a:t>
            </a:r>
            <a:r>
              <a:rPr lang="en-US" altLang="zh-CN" sz="1600" dirty="0" smtClean="0">
                <a:solidFill>
                  <a:srgbClr val="000066"/>
                </a:solidFill>
                <a:latin typeface="+mj-lt"/>
                <a:cs typeface="Arial" panose="020B0604020202020204" pitchFamily="34" charset="0"/>
              </a:rPr>
              <a:t> = 16,777,216</a:t>
            </a:r>
            <a:endParaRPr lang="en-US" altLang="zh-CN" sz="1600" dirty="0">
              <a:solidFill>
                <a:srgbClr val="000066"/>
              </a:solidFill>
              <a:latin typeface="+mj-lt"/>
              <a:cs typeface="Arial" panose="020B0604020202020204" pitchFamily="34" charset="0"/>
            </a:endParaRPr>
          </a:p>
        </p:txBody>
      </p:sp>
    </p:spTree>
    <p:extLst>
      <p:ext uri="{BB962C8B-B14F-4D97-AF65-F5344CB8AC3E}">
        <p14:creationId xmlns:p14="http://schemas.microsoft.com/office/powerpoint/2010/main" val="352672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000" b="1" dirty="0"/>
              <a:t>RGB Color Model</a:t>
            </a:r>
            <a:endParaRPr lang="en-US" sz="2000" b="1" dirty="0"/>
          </a:p>
        </p:txBody>
      </p:sp>
      <p:sp>
        <p:nvSpPr>
          <p:cNvPr id="4" name="Slide Number Placeholder 3"/>
          <p:cNvSpPr>
            <a:spLocks noGrp="1"/>
          </p:cNvSpPr>
          <p:nvPr>
            <p:ph type="sldNum" sz="quarter" idx="12"/>
          </p:nvPr>
        </p:nvSpPr>
        <p:spPr/>
        <p:txBody>
          <a:bodyPr/>
          <a:lstStyle/>
          <a:p>
            <a:fld id="{D2CBC6F9-63DC-418A-A30A-9A9F771FE38A}" type="slidenum">
              <a:rPr lang="en-US" smtClean="0"/>
              <a:t>25</a:t>
            </a:fld>
            <a:endParaRPr lang="en-US"/>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2495" t="547" r="583"/>
          <a:stretch/>
        </p:blipFill>
        <p:spPr bwMode="auto">
          <a:xfrm>
            <a:off x="1885173" y="1853208"/>
            <a:ext cx="4003563" cy="479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右箭头 1"/>
          <p:cNvSpPr/>
          <p:nvPr/>
        </p:nvSpPr>
        <p:spPr>
          <a:xfrm>
            <a:off x="3490350" y="2342519"/>
            <a:ext cx="3108428" cy="546985"/>
          </a:xfrm>
          <a:prstGeom prst="rightArrow">
            <a:avLst>
              <a:gd name="adj1" fmla="val 39474"/>
              <a:gd name="adj2" fmla="val 114210"/>
            </a:avLst>
          </a:prstGeom>
          <a:solidFill>
            <a:srgbClr val="00CC66"/>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0000FF"/>
                </a:solidFill>
                <a:latin typeface="Arial" panose="020B0604020202020204" pitchFamily="34" charset="0"/>
                <a:cs typeface="Arial" panose="020B0604020202020204" pitchFamily="34" charset="0"/>
              </a:rPr>
              <a:t>Color Image Generation</a:t>
            </a:r>
            <a:endParaRPr lang="en-US" b="1" dirty="0">
              <a:solidFill>
                <a:srgbClr val="0000FF"/>
              </a:solidFill>
              <a:latin typeface="Arial" panose="020B0604020202020204" pitchFamily="34" charset="0"/>
              <a:cs typeface="Arial" panose="020B0604020202020204" pitchFamily="34" charset="0"/>
            </a:endParaRPr>
          </a:p>
        </p:txBody>
      </p:sp>
      <p:sp>
        <p:nvSpPr>
          <p:cNvPr id="7" name="右箭头 7"/>
          <p:cNvSpPr/>
          <p:nvPr/>
        </p:nvSpPr>
        <p:spPr>
          <a:xfrm flipH="1">
            <a:off x="3330292" y="4343400"/>
            <a:ext cx="2868386" cy="548640"/>
          </a:xfrm>
          <a:prstGeom prst="rightArrow">
            <a:avLst>
              <a:gd name="adj1" fmla="val 39474"/>
              <a:gd name="adj2" fmla="val 114210"/>
            </a:avLst>
          </a:prstGeom>
          <a:solidFill>
            <a:srgbClr val="00CC66"/>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rgbClr val="0000FF"/>
                </a:solidFill>
                <a:latin typeface="Arial" panose="020B0604020202020204" pitchFamily="34" charset="0"/>
                <a:cs typeface="Arial" panose="020B0604020202020204" pitchFamily="34" charset="0"/>
              </a:rPr>
              <a:t>Color Image Acquisition</a:t>
            </a:r>
            <a:endParaRPr lang="en-US" sz="1600" b="1"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315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000" b="1" dirty="0"/>
              <a:t>RGB Color Model</a:t>
            </a:r>
            <a:endParaRPr lang="en-US" sz="2000" b="1" dirty="0"/>
          </a:p>
        </p:txBody>
      </p:sp>
      <p:sp>
        <p:nvSpPr>
          <p:cNvPr id="3" name="Content Placeholder 2"/>
          <p:cNvSpPr>
            <a:spLocks noGrp="1"/>
          </p:cNvSpPr>
          <p:nvPr>
            <p:ph idx="1"/>
          </p:nvPr>
        </p:nvSpPr>
        <p:spPr/>
        <p:txBody>
          <a:bodyPr/>
          <a:lstStyle/>
          <a:p>
            <a:pPr>
              <a:lnSpc>
                <a:spcPct val="120000"/>
              </a:lnSpc>
              <a:spcBef>
                <a:spcPts val="600"/>
              </a:spcBef>
              <a:buClr>
                <a:srgbClr val="000066"/>
              </a:buClr>
              <a:buFont typeface="Wingdings" panose="05000000000000000000" pitchFamily="2" charset="2"/>
              <a:buChar char="§"/>
            </a:pPr>
            <a:r>
              <a:rPr lang="en-US" sz="1600" b="1" dirty="0" smtClean="0">
                <a:solidFill>
                  <a:srgbClr val="000066"/>
                </a:solidFill>
                <a:latin typeface="+mj-lt"/>
                <a:cs typeface="Arial" panose="020B0604020202020204" pitchFamily="34" charset="0"/>
              </a:rPr>
              <a:t>Save RGB colors</a:t>
            </a:r>
          </a:p>
          <a:p>
            <a:pPr marL="514350" indent="-285750">
              <a:lnSpc>
                <a:spcPct val="120000"/>
              </a:lnSpc>
              <a:spcBef>
                <a:spcPts val="600"/>
              </a:spcBef>
              <a:buClr>
                <a:srgbClr val="000066"/>
              </a:buClr>
              <a:buFont typeface="Courier New" panose="02070309020205020404" pitchFamily="49" charset="0"/>
              <a:buChar char="o"/>
            </a:pPr>
            <a:r>
              <a:rPr lang="en-US" sz="1600" b="1" dirty="0" smtClean="0">
                <a:solidFill>
                  <a:srgbClr val="000066"/>
                </a:solidFill>
                <a:latin typeface="+mj-lt"/>
                <a:cs typeface="Arial" panose="020B0604020202020204" pitchFamily="34" charset="0"/>
              </a:rPr>
              <a:t>Subset </a:t>
            </a:r>
            <a:r>
              <a:rPr lang="en-US" sz="1600" b="1" dirty="0">
                <a:solidFill>
                  <a:srgbClr val="000066"/>
                </a:solidFill>
                <a:latin typeface="+mj-lt"/>
                <a:cs typeface="Arial" panose="020B0604020202020204" pitchFamily="34" charset="0"/>
              </a:rPr>
              <a:t>of colors</a:t>
            </a:r>
            <a:r>
              <a:rPr lang="en-US" sz="1600" dirty="0">
                <a:solidFill>
                  <a:srgbClr val="000066"/>
                </a:solidFill>
                <a:latin typeface="+mj-lt"/>
                <a:cs typeface="Arial" panose="020B0604020202020204" pitchFamily="34" charset="0"/>
              </a:rPr>
              <a:t> is enough for some application</a:t>
            </a:r>
          </a:p>
          <a:p>
            <a:pPr marL="514350" indent="-285750">
              <a:lnSpc>
                <a:spcPct val="120000"/>
              </a:lnSpc>
              <a:spcBef>
                <a:spcPts val="600"/>
              </a:spcBef>
              <a:buClr>
                <a:srgbClr val="000066"/>
              </a:buClr>
              <a:buFont typeface="Courier New" panose="02070309020205020404" pitchFamily="49" charset="0"/>
              <a:buChar char="o"/>
            </a:pPr>
            <a:r>
              <a:rPr lang="en-US" altLang="zh-CN" sz="1600" b="1" dirty="0">
                <a:solidFill>
                  <a:srgbClr val="000066"/>
                </a:solidFill>
                <a:latin typeface="+mj-lt"/>
                <a:cs typeface="Arial" panose="020B0604020202020204" pitchFamily="34" charset="0"/>
              </a:rPr>
              <a:t>Safe RGB colors</a:t>
            </a:r>
            <a:r>
              <a:rPr lang="en-US" altLang="zh-CN" sz="1600" dirty="0">
                <a:solidFill>
                  <a:srgbClr val="000066"/>
                </a:solidFill>
                <a:latin typeface="+mj-lt"/>
                <a:cs typeface="Arial" panose="020B0604020202020204" pitchFamily="34" charset="0"/>
              </a:rPr>
              <a:t> (safe Web colors, safe browser colors)</a:t>
            </a:r>
          </a:p>
          <a:p>
            <a:pPr marL="514350" indent="-285750">
              <a:lnSpc>
                <a:spcPct val="120000"/>
              </a:lnSpc>
              <a:spcBef>
                <a:spcPts val="600"/>
              </a:spcBef>
              <a:buClr>
                <a:srgbClr val="000066"/>
              </a:buClr>
              <a:buFont typeface="Courier New" panose="02070309020205020404" pitchFamily="49" charset="0"/>
              <a:buChar char="o"/>
            </a:pPr>
            <a:r>
              <a:rPr lang="en-US" altLang="zh-CN" sz="1600" dirty="0">
                <a:solidFill>
                  <a:srgbClr val="000066"/>
                </a:solidFill>
                <a:latin typeface="+mj-lt"/>
                <a:cs typeface="Arial" panose="020B0604020202020204" pitchFamily="34" charset="0"/>
              </a:rPr>
              <a:t>Only 6 levels of each primary colors are used.</a:t>
            </a:r>
          </a:p>
          <a:p>
            <a:pPr marL="514350" indent="-285750">
              <a:spcBef>
                <a:spcPts val="600"/>
              </a:spcBef>
              <a:buClr>
                <a:srgbClr val="000066"/>
              </a:buClr>
              <a:buFont typeface="Courier New" panose="02070309020205020404" pitchFamily="49" charset="0"/>
              <a:buChar char="o"/>
            </a:pPr>
            <a:r>
              <a:rPr lang="en-US" altLang="zh-CN" sz="1600" dirty="0">
                <a:solidFill>
                  <a:srgbClr val="000066"/>
                </a:solidFill>
                <a:latin typeface="+mj-lt"/>
                <a:cs typeface="Arial" panose="020B0604020202020204" pitchFamily="34" charset="0"/>
              </a:rPr>
              <a:t>6</a:t>
            </a:r>
            <a:r>
              <a:rPr lang="en-US" altLang="zh-CN" sz="1600" baseline="30000" dirty="0">
                <a:solidFill>
                  <a:srgbClr val="000066"/>
                </a:solidFill>
                <a:latin typeface="+mj-lt"/>
                <a:cs typeface="Arial" panose="020B0604020202020204" pitchFamily="34" charset="0"/>
              </a:rPr>
              <a:t>3</a:t>
            </a:r>
            <a:r>
              <a:rPr lang="en-US" altLang="zh-CN" sz="1600" dirty="0">
                <a:solidFill>
                  <a:srgbClr val="000066"/>
                </a:solidFill>
                <a:latin typeface="+mj-lt"/>
                <a:cs typeface="Arial" panose="020B0604020202020204" pitchFamily="34" charset="0"/>
              </a:rPr>
              <a:t> = </a:t>
            </a:r>
            <a:r>
              <a:rPr lang="en-US" altLang="zh-CN" sz="1600" dirty="0" smtClean="0">
                <a:solidFill>
                  <a:srgbClr val="000066"/>
                </a:solidFill>
                <a:latin typeface="+mj-lt"/>
                <a:cs typeface="Arial" panose="020B0604020202020204" pitchFamily="34" charset="0"/>
              </a:rPr>
              <a:t>216</a:t>
            </a:r>
          </a:p>
          <a:p>
            <a:pPr marL="284163" indent="-55563">
              <a:spcBef>
                <a:spcPts val="600"/>
              </a:spcBef>
              <a:buClr>
                <a:srgbClr val="000066"/>
              </a:buClr>
              <a:buFont typeface="Microsoft YaHei UI" panose="020B0503020204020204" pitchFamily="34" charset="-122"/>
              <a:buChar char="-"/>
            </a:pPr>
            <a:endParaRPr lang="en-US" altLang="zh-CN" sz="1400" dirty="0">
              <a:solidFill>
                <a:srgbClr val="000066"/>
              </a:solidFill>
              <a:latin typeface="Arial" panose="020B0604020202020204" pitchFamily="34" charset="0"/>
              <a:cs typeface="Arial" panose="020B0604020202020204" pitchFamily="34" charset="0"/>
            </a:endParaRPr>
          </a:p>
          <a:p>
            <a:pPr marL="284163" indent="-55563">
              <a:spcBef>
                <a:spcPts val="600"/>
              </a:spcBef>
              <a:buClr>
                <a:srgbClr val="000066"/>
              </a:buClr>
              <a:buFont typeface="Microsoft YaHei UI" panose="020B0503020204020204" pitchFamily="34" charset="-122"/>
              <a:buChar char="-"/>
            </a:pPr>
            <a:endParaRPr lang="en-US" altLang="zh-CN" sz="1400" dirty="0" smtClean="0">
              <a:solidFill>
                <a:srgbClr val="000066"/>
              </a:solidFill>
              <a:latin typeface="Arial" panose="020B0604020202020204" pitchFamily="34" charset="0"/>
              <a:cs typeface="Arial" panose="020B0604020202020204" pitchFamily="34" charset="0"/>
            </a:endParaRPr>
          </a:p>
          <a:p>
            <a:pPr marL="284163" indent="-55563">
              <a:spcBef>
                <a:spcPts val="600"/>
              </a:spcBef>
              <a:buClr>
                <a:srgbClr val="000066"/>
              </a:buClr>
              <a:buFont typeface="Microsoft YaHei UI" panose="020B0503020204020204" pitchFamily="34" charset="-122"/>
              <a:buChar char="-"/>
            </a:pPr>
            <a:endParaRPr lang="en-US" altLang="zh-CN" sz="1400" dirty="0">
              <a:solidFill>
                <a:srgbClr val="000066"/>
              </a:solidFill>
              <a:latin typeface="Arial" panose="020B0604020202020204" pitchFamily="34" charset="0"/>
              <a:cs typeface="Arial" panose="020B0604020202020204" pitchFamily="34" charset="0"/>
            </a:endParaRPr>
          </a:p>
          <a:p>
            <a:pPr marL="284163" indent="-55563">
              <a:spcBef>
                <a:spcPts val="600"/>
              </a:spcBef>
              <a:buClr>
                <a:srgbClr val="000066"/>
              </a:buClr>
              <a:buFont typeface="Microsoft YaHei UI" panose="020B0503020204020204" pitchFamily="34" charset="-122"/>
              <a:buChar char="-"/>
            </a:pPr>
            <a:endParaRPr lang="en-US" altLang="zh-CN" sz="1400" dirty="0">
              <a:solidFill>
                <a:srgbClr val="000066"/>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26</a:t>
            </a:fld>
            <a:endParaRPr lang="en-US"/>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80" t="871" r="28375"/>
          <a:stretch/>
        </p:blipFill>
        <p:spPr bwMode="auto">
          <a:xfrm>
            <a:off x="5788152" y="2083159"/>
            <a:ext cx="2831887" cy="2671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a:stretch>
            <a:fillRect/>
          </a:stretch>
        </p:blipFill>
        <p:spPr>
          <a:xfrm>
            <a:off x="1020699" y="4274058"/>
            <a:ext cx="4281231" cy="2117598"/>
          </a:xfrm>
          <a:prstGeom prst="rect">
            <a:avLst/>
          </a:prstGeom>
        </p:spPr>
      </p:pic>
    </p:spTree>
    <p:extLst>
      <p:ext uri="{BB962C8B-B14F-4D97-AF65-F5344CB8AC3E}">
        <p14:creationId xmlns:p14="http://schemas.microsoft.com/office/powerpoint/2010/main" val="5996925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000" b="1" dirty="0"/>
              <a:t>Standard Primaries and the Chromaticity Diagram</a:t>
            </a:r>
          </a:p>
        </p:txBody>
      </p:sp>
      <p:sp>
        <p:nvSpPr>
          <p:cNvPr id="3" name="Content Placeholder 2"/>
          <p:cNvSpPr>
            <a:spLocks noGrp="1"/>
          </p:cNvSpPr>
          <p:nvPr>
            <p:ph idx="1"/>
          </p:nvPr>
        </p:nvSpPr>
        <p:spPr/>
        <p:txBody>
          <a:bodyPr>
            <a:normAutofit fontScale="92500"/>
          </a:bodyPr>
          <a:lstStyle/>
          <a:p>
            <a:r>
              <a:rPr lang="en-US" sz="1600" dirty="0"/>
              <a:t>Because no finite set of light sources can be combined to display all possible colors, three standard primaries were defined in 1931 by the International Commission on Illumination, referred to as the CIE (Commission </a:t>
            </a:r>
            <a:r>
              <a:rPr lang="en-US" sz="1600" dirty="0" err="1"/>
              <a:t>Internationale</a:t>
            </a:r>
            <a:r>
              <a:rPr lang="en-US" sz="1600" dirty="0"/>
              <a:t> de l’ ´ </a:t>
            </a:r>
            <a:r>
              <a:rPr lang="en-US" sz="1600" dirty="0" err="1"/>
              <a:t>Eclairage</a:t>
            </a:r>
            <a:r>
              <a:rPr lang="en-US" sz="1600" dirty="0"/>
              <a:t>). </a:t>
            </a:r>
            <a:endParaRPr lang="en-US" sz="1600" dirty="0" smtClean="0"/>
          </a:p>
          <a:p>
            <a:r>
              <a:rPr lang="en-US" sz="1600" dirty="0" smtClean="0"/>
              <a:t>The </a:t>
            </a:r>
            <a:r>
              <a:rPr lang="en-US" sz="1600" dirty="0"/>
              <a:t>set of CIE primaries is generally referred to as the XYZ color model, where parameters X, Y, and Z represent the amount of each CIE primary needed to produce a selected color. Thus, a color is described with the XYZ model in the same way that we described a color using the RGB model.</a:t>
            </a:r>
          </a:p>
          <a:p>
            <a:r>
              <a:rPr lang="en-US" sz="1600" dirty="0"/>
              <a:t>In discussing color properties, it is convenient to normalize the amounts in Equation against the sum X + Y + Z, which represents the total light energy. Normalized amounts are thus calculated as</a:t>
            </a:r>
          </a:p>
          <a:p>
            <a:endParaRPr lang="en-US" dirty="0" smtClean="0"/>
          </a:p>
          <a:p>
            <a:endParaRPr lang="en-US" dirty="0"/>
          </a:p>
          <a:p>
            <a:endParaRPr lang="en-US" dirty="0" smtClean="0"/>
          </a:p>
          <a:p>
            <a:r>
              <a:rPr lang="en-US" sz="1700" dirty="0"/>
              <a:t>Because </a:t>
            </a:r>
            <a:r>
              <a:rPr lang="en-US" sz="1700" dirty="0" err="1"/>
              <a:t>x+y+z</a:t>
            </a:r>
            <a:r>
              <a:rPr lang="en-US" sz="1700" dirty="0"/>
              <a:t> = 1, any color can be represented with just the x and y amounts</a:t>
            </a:r>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27</a:t>
            </a:fld>
            <a:endParaRPr lang="en-US"/>
          </a:p>
        </p:txBody>
      </p:sp>
      <p:pic>
        <p:nvPicPr>
          <p:cNvPr id="8" name="Picture 7"/>
          <p:cNvPicPr/>
          <p:nvPr/>
        </p:nvPicPr>
        <p:blipFill>
          <a:blip r:embed="rId2"/>
          <a:stretch>
            <a:fillRect/>
          </a:stretch>
        </p:blipFill>
        <p:spPr>
          <a:xfrm>
            <a:off x="3002026" y="4451604"/>
            <a:ext cx="3023870" cy="403860"/>
          </a:xfrm>
          <a:prstGeom prst="rect">
            <a:avLst/>
          </a:prstGeom>
        </p:spPr>
      </p:pic>
    </p:spTree>
    <p:extLst>
      <p:ext uri="{BB962C8B-B14F-4D97-AF65-F5344CB8AC3E}">
        <p14:creationId xmlns:p14="http://schemas.microsoft.com/office/powerpoint/2010/main" val="27255213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000" b="1" dirty="0"/>
              <a:t>Chromaticity Diagram</a:t>
            </a:r>
            <a:endParaRPr lang="en-US" sz="2000" b="1" dirty="0"/>
          </a:p>
        </p:txBody>
      </p:sp>
      <p:sp>
        <p:nvSpPr>
          <p:cNvPr id="3" name="Content Placeholder 2"/>
          <p:cNvSpPr>
            <a:spLocks noGrp="1"/>
          </p:cNvSpPr>
          <p:nvPr>
            <p:ph idx="1"/>
          </p:nvPr>
        </p:nvSpPr>
        <p:spPr/>
        <p:txBody>
          <a:bodyPr/>
          <a:lstStyle/>
          <a:p>
            <a:pPr marL="284163" indent="-284163">
              <a:spcBef>
                <a:spcPts val="600"/>
              </a:spcBef>
              <a:buClr>
                <a:srgbClr val="000066"/>
              </a:buClr>
              <a:buFont typeface="Microsoft YaHei UI" panose="020B0503020204020204" pitchFamily="34" charset="-122"/>
              <a:buChar char="-"/>
            </a:pPr>
            <a:r>
              <a:rPr lang="en-US" altLang="zh-CN" sz="1600" dirty="0">
                <a:solidFill>
                  <a:srgbClr val="000066"/>
                </a:solidFill>
                <a:cs typeface="Arial" panose="020B0604020202020204" pitchFamily="34" charset="0"/>
              </a:rPr>
              <a:t>Color composition as a function of </a:t>
            </a:r>
            <a:r>
              <a:rPr lang="en-US" altLang="zh-CN" sz="1600" dirty="0">
                <a:solidFill>
                  <a:srgbClr val="FF0000"/>
                </a:solidFill>
                <a:cs typeface="Arial" panose="020B0604020202020204" pitchFamily="34" charset="0"/>
              </a:rPr>
              <a:t>red</a:t>
            </a:r>
            <a:r>
              <a:rPr lang="en-US" altLang="zh-CN" sz="1600" dirty="0">
                <a:solidFill>
                  <a:srgbClr val="000066"/>
                </a:solidFill>
                <a:cs typeface="Arial" panose="020B0604020202020204" pitchFamily="34" charset="0"/>
              </a:rPr>
              <a:t> (x-axis) and </a:t>
            </a:r>
            <a:r>
              <a:rPr lang="en-US" altLang="zh-CN" sz="1600" dirty="0">
                <a:solidFill>
                  <a:srgbClr val="00B050"/>
                </a:solidFill>
                <a:cs typeface="Arial" panose="020B0604020202020204" pitchFamily="34" charset="0"/>
              </a:rPr>
              <a:t>green</a:t>
            </a:r>
            <a:r>
              <a:rPr lang="en-US" altLang="zh-CN" sz="1600" dirty="0">
                <a:solidFill>
                  <a:srgbClr val="000066"/>
                </a:solidFill>
                <a:cs typeface="Arial" panose="020B0604020202020204" pitchFamily="34" charset="0"/>
              </a:rPr>
              <a:t> (y-axis).</a:t>
            </a:r>
          </a:p>
          <a:p>
            <a:pPr marL="284163" indent="-284163">
              <a:spcBef>
                <a:spcPts val="600"/>
              </a:spcBef>
              <a:buClr>
                <a:srgbClr val="000066"/>
              </a:buClr>
              <a:buFont typeface="Microsoft YaHei UI" panose="020B0503020204020204" pitchFamily="34" charset="-122"/>
              <a:buChar char="-"/>
            </a:pPr>
            <a:r>
              <a:rPr lang="en-US" altLang="zh-CN" sz="1600" dirty="0">
                <a:solidFill>
                  <a:srgbClr val="00B0F0"/>
                </a:solidFill>
                <a:cs typeface="Arial" panose="020B0604020202020204" pitchFamily="34" charset="0"/>
              </a:rPr>
              <a:t>Blue</a:t>
            </a:r>
            <a:r>
              <a:rPr lang="en-US" altLang="zh-CN" sz="1600" dirty="0">
                <a:solidFill>
                  <a:srgbClr val="000066"/>
                </a:solidFill>
                <a:cs typeface="Arial" panose="020B0604020202020204" pitchFamily="34" charset="0"/>
              </a:rPr>
              <a:t> = 1 – </a:t>
            </a:r>
            <a:r>
              <a:rPr lang="en-US" altLang="zh-CN" sz="1600" dirty="0">
                <a:solidFill>
                  <a:srgbClr val="FF0000"/>
                </a:solidFill>
                <a:cs typeface="Arial" panose="020B0604020202020204" pitchFamily="34" charset="0"/>
              </a:rPr>
              <a:t>Red</a:t>
            </a:r>
            <a:r>
              <a:rPr lang="en-US" altLang="zh-CN" sz="1600" dirty="0">
                <a:solidFill>
                  <a:srgbClr val="000066"/>
                </a:solidFill>
                <a:cs typeface="Arial" panose="020B0604020202020204" pitchFamily="34" charset="0"/>
              </a:rPr>
              <a:t> – </a:t>
            </a:r>
            <a:r>
              <a:rPr lang="en-US" altLang="zh-CN" sz="1600" dirty="0">
                <a:solidFill>
                  <a:srgbClr val="00B050"/>
                </a:solidFill>
                <a:cs typeface="Arial" panose="020B0604020202020204" pitchFamily="34" charset="0"/>
              </a:rPr>
              <a:t>Green</a:t>
            </a:r>
            <a:r>
              <a:rPr lang="en-US" altLang="zh-CN" sz="1600" dirty="0">
                <a:solidFill>
                  <a:srgbClr val="000066"/>
                </a:solidFill>
                <a:cs typeface="Arial" panose="020B0604020202020204" pitchFamily="34" charset="0"/>
              </a:rPr>
              <a:t>.</a:t>
            </a:r>
          </a:p>
          <a:p>
            <a:pPr marL="284163" indent="-284163">
              <a:spcBef>
                <a:spcPts val="600"/>
              </a:spcBef>
              <a:buClr>
                <a:srgbClr val="000066"/>
              </a:buClr>
              <a:buFont typeface="Microsoft YaHei UI" panose="020B0503020204020204" pitchFamily="34" charset="-122"/>
              <a:buChar char="-"/>
            </a:pPr>
            <a:r>
              <a:rPr lang="en-US" altLang="zh-CN" sz="1600" dirty="0">
                <a:solidFill>
                  <a:srgbClr val="000066"/>
                </a:solidFill>
                <a:cs typeface="Arial" panose="020B0604020202020204" pitchFamily="34" charset="0"/>
              </a:rPr>
              <a:t>Not all color in chromaticity diagram are enclosed by a triangle!</a:t>
            </a:r>
          </a:p>
          <a:p>
            <a:pPr marL="746125" lvl="1" indent="-288925">
              <a:spcBef>
                <a:spcPts val="600"/>
              </a:spcBef>
              <a:buClr>
                <a:srgbClr val="000066"/>
              </a:buClr>
              <a:buFont typeface="Arial" panose="020B0604020202020204" pitchFamily="34" charset="0"/>
              <a:buChar char="•"/>
            </a:pPr>
            <a:r>
              <a:rPr lang="en-US" altLang="zh-CN" sz="1600" dirty="0">
                <a:solidFill>
                  <a:srgbClr val="000066"/>
                </a:solidFill>
                <a:cs typeface="Arial" panose="020B0604020202020204" pitchFamily="34" charset="0"/>
              </a:rPr>
              <a:t>With three single primary color we can NOT have all possible color!</a:t>
            </a:r>
          </a:p>
          <a:p>
            <a:endParaRPr lang="ar-EG" dirty="0" smtClean="0"/>
          </a:p>
          <a:p>
            <a:endParaRPr lang="ar-EG" dirty="0"/>
          </a:p>
          <a:p>
            <a:endParaRPr lang="ar-EG" dirty="0" smtClean="0"/>
          </a:p>
          <a:p>
            <a:endParaRPr lang="ar-EG" dirty="0"/>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28</a:t>
            </a:fld>
            <a:endParaRPr lang="en-US" dirty="0"/>
          </a:p>
        </p:txBody>
      </p:sp>
    </p:spTree>
    <p:extLst>
      <p:ext uri="{BB962C8B-B14F-4D97-AF65-F5344CB8AC3E}">
        <p14:creationId xmlns:p14="http://schemas.microsoft.com/office/powerpoint/2010/main" val="30550772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918725" y="6367618"/>
            <a:ext cx="789381" cy="365125"/>
          </a:xfrm>
        </p:spPr>
        <p:txBody>
          <a:bodyPr/>
          <a:lstStyle/>
          <a:p>
            <a:fld id="{D2CBC6F9-63DC-418A-A30A-9A9F771FE38A}" type="slidenum">
              <a:rPr lang="en-US" smtClean="0"/>
              <a:t>29</a:t>
            </a:fld>
            <a:endParaRPr lang="en-US"/>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1733" t="1115" r="855" b="1199"/>
          <a:stretch/>
        </p:blipFill>
        <p:spPr bwMode="auto">
          <a:xfrm>
            <a:off x="2270091" y="1261414"/>
            <a:ext cx="4705658" cy="5603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3"/>
          <p:cNvSpPr txBox="1"/>
          <p:nvPr/>
        </p:nvSpPr>
        <p:spPr>
          <a:xfrm>
            <a:off x="7072373" y="3386026"/>
            <a:ext cx="2036113" cy="830997"/>
          </a:xfrm>
          <a:prstGeom prst="rect">
            <a:avLst/>
          </a:prstGeom>
          <a:noFill/>
          <a:ln w="12700">
            <a:solidFill>
              <a:srgbClr val="FFFF00"/>
            </a:solidFill>
          </a:ln>
        </p:spPr>
        <p:txBody>
          <a:bodyPr wrap="square" rtlCol="0">
            <a:spAutoFit/>
          </a:bodyPr>
          <a:lstStyle/>
          <a:p>
            <a:pPr>
              <a:spcBef>
                <a:spcPts val="600"/>
              </a:spcBef>
              <a:buClr>
                <a:srgbClr val="000066"/>
              </a:buClr>
            </a:pPr>
            <a:r>
              <a:rPr lang="en-US" altLang="zh-CN" sz="1600" dirty="0" smtClean="0">
                <a:solidFill>
                  <a:srgbClr val="000066"/>
                </a:solidFill>
                <a:latin typeface="Arial" panose="020B0604020202020204" pitchFamily="34" charset="0"/>
                <a:cs typeface="Arial" panose="020B0604020202020204" pitchFamily="34" charset="0"/>
              </a:rPr>
              <a:t>1. Boundary are full saturated (Pure Color)</a:t>
            </a:r>
          </a:p>
        </p:txBody>
      </p:sp>
      <p:sp>
        <p:nvSpPr>
          <p:cNvPr id="7" name="文本框 6"/>
          <p:cNvSpPr txBox="1"/>
          <p:nvPr/>
        </p:nvSpPr>
        <p:spPr>
          <a:xfrm>
            <a:off x="7072374" y="5472727"/>
            <a:ext cx="2036113" cy="646331"/>
          </a:xfrm>
          <a:prstGeom prst="rect">
            <a:avLst/>
          </a:prstGeom>
          <a:noFill/>
          <a:ln w="12700">
            <a:solidFill>
              <a:srgbClr val="00FFFF"/>
            </a:solidFill>
          </a:ln>
        </p:spPr>
        <p:txBody>
          <a:bodyPr wrap="square" rtlCol="0">
            <a:spAutoFit/>
          </a:bodyPr>
          <a:lstStyle/>
          <a:p>
            <a:pPr>
              <a:spcBef>
                <a:spcPts val="600"/>
              </a:spcBef>
              <a:buClr>
                <a:srgbClr val="000066"/>
              </a:buClr>
            </a:pPr>
            <a:r>
              <a:rPr lang="en-US" altLang="zh-CN" dirty="0">
                <a:solidFill>
                  <a:srgbClr val="000066"/>
                </a:solidFill>
                <a:latin typeface="Arial" panose="020B0604020202020204" pitchFamily="34" charset="0"/>
                <a:cs typeface="Arial" panose="020B0604020202020204" pitchFamily="34" charset="0"/>
              </a:rPr>
              <a:t>4</a:t>
            </a:r>
            <a:r>
              <a:rPr lang="en-US" altLang="zh-CN" dirty="0" smtClean="0">
                <a:solidFill>
                  <a:srgbClr val="000066"/>
                </a:solidFill>
                <a:latin typeface="Arial" panose="020B0604020202020204" pitchFamily="34" charset="0"/>
                <a:cs typeface="Arial" panose="020B0604020202020204" pitchFamily="34" charset="0"/>
              </a:rPr>
              <a:t>. All shade of Pure color</a:t>
            </a:r>
          </a:p>
        </p:txBody>
      </p:sp>
      <p:sp>
        <p:nvSpPr>
          <p:cNvPr id="8" name="文本框 7"/>
          <p:cNvSpPr txBox="1"/>
          <p:nvPr/>
        </p:nvSpPr>
        <p:spPr>
          <a:xfrm>
            <a:off x="7087720" y="2221864"/>
            <a:ext cx="1452427" cy="1077218"/>
          </a:xfrm>
          <a:prstGeom prst="rect">
            <a:avLst/>
          </a:prstGeom>
          <a:noFill/>
          <a:ln w="12700">
            <a:solidFill>
              <a:schemeClr val="accent2"/>
            </a:solidFill>
          </a:ln>
        </p:spPr>
        <p:txBody>
          <a:bodyPr wrap="square" rtlCol="0">
            <a:spAutoFit/>
          </a:bodyPr>
          <a:lstStyle/>
          <a:p>
            <a:pPr>
              <a:spcBef>
                <a:spcPts val="600"/>
              </a:spcBef>
              <a:buClr>
                <a:srgbClr val="000066"/>
              </a:buClr>
            </a:pPr>
            <a:r>
              <a:rPr lang="en-US" altLang="zh-CN" sz="1600" dirty="0" smtClean="0">
                <a:solidFill>
                  <a:srgbClr val="000066"/>
                </a:solidFill>
                <a:latin typeface="Arial" panose="020B0604020202020204" pitchFamily="34" charset="0"/>
                <a:cs typeface="Arial" panose="020B0604020202020204" pitchFamily="34" charset="0"/>
              </a:rPr>
              <a:t>5. Color Mixing with various value of 2 colors</a:t>
            </a:r>
          </a:p>
        </p:txBody>
      </p:sp>
      <p:sp>
        <p:nvSpPr>
          <p:cNvPr id="9" name="文本框 8"/>
          <p:cNvSpPr txBox="1"/>
          <p:nvPr/>
        </p:nvSpPr>
        <p:spPr>
          <a:xfrm>
            <a:off x="48313" y="2530926"/>
            <a:ext cx="2173466" cy="369332"/>
          </a:xfrm>
          <a:prstGeom prst="rect">
            <a:avLst/>
          </a:prstGeom>
          <a:noFill/>
          <a:ln w="12700">
            <a:solidFill>
              <a:srgbClr val="00FFFF"/>
            </a:solidFill>
          </a:ln>
        </p:spPr>
        <p:txBody>
          <a:bodyPr wrap="square" rtlCol="0">
            <a:spAutoFit/>
          </a:bodyPr>
          <a:lstStyle/>
          <a:p>
            <a:pPr>
              <a:spcBef>
                <a:spcPts val="600"/>
              </a:spcBef>
              <a:buClr>
                <a:srgbClr val="000066"/>
              </a:buClr>
            </a:pPr>
            <a:r>
              <a:rPr lang="en-US" altLang="zh-CN" dirty="0" smtClean="0">
                <a:solidFill>
                  <a:srgbClr val="000066"/>
                </a:solidFill>
                <a:latin typeface="Arial" panose="020B0604020202020204" pitchFamily="34" charset="0"/>
                <a:cs typeface="Arial" panose="020B0604020202020204" pitchFamily="34" charset="0"/>
              </a:rPr>
              <a:t>2. Mixed Color</a:t>
            </a:r>
          </a:p>
        </p:txBody>
      </p:sp>
      <p:sp>
        <p:nvSpPr>
          <p:cNvPr id="10" name="文本框 9"/>
          <p:cNvSpPr txBox="1"/>
          <p:nvPr/>
        </p:nvSpPr>
        <p:spPr>
          <a:xfrm>
            <a:off x="48313" y="3459824"/>
            <a:ext cx="2173466" cy="923330"/>
          </a:xfrm>
          <a:prstGeom prst="rect">
            <a:avLst/>
          </a:prstGeom>
          <a:noFill/>
          <a:ln w="12700">
            <a:solidFill>
              <a:schemeClr val="bg1">
                <a:lumMod val="65000"/>
              </a:schemeClr>
            </a:solidFill>
          </a:ln>
        </p:spPr>
        <p:txBody>
          <a:bodyPr wrap="square" rtlCol="0">
            <a:spAutoFit/>
          </a:bodyPr>
          <a:lstStyle/>
          <a:p>
            <a:pPr>
              <a:spcBef>
                <a:spcPts val="600"/>
              </a:spcBef>
              <a:buClr>
                <a:srgbClr val="000066"/>
              </a:buClr>
            </a:pPr>
            <a:r>
              <a:rPr lang="en-US" altLang="zh-CN" dirty="0" smtClean="0">
                <a:solidFill>
                  <a:srgbClr val="000066"/>
                </a:solidFill>
                <a:latin typeface="Arial" panose="020B0604020202020204" pitchFamily="34" charset="0"/>
                <a:cs typeface="Arial" panose="020B0604020202020204" pitchFamily="34" charset="0"/>
              </a:rPr>
              <a:t>6. Color Mixing with various value of 3 colors</a:t>
            </a:r>
          </a:p>
        </p:txBody>
      </p:sp>
      <p:sp>
        <p:nvSpPr>
          <p:cNvPr id="11" name="文本框 10"/>
          <p:cNvSpPr txBox="1"/>
          <p:nvPr/>
        </p:nvSpPr>
        <p:spPr>
          <a:xfrm>
            <a:off x="48313" y="5248175"/>
            <a:ext cx="2173466" cy="923330"/>
          </a:xfrm>
          <a:prstGeom prst="rect">
            <a:avLst/>
          </a:prstGeom>
          <a:noFill/>
          <a:ln w="12700">
            <a:solidFill>
              <a:srgbClr val="0000FF"/>
            </a:solidFill>
          </a:ln>
        </p:spPr>
        <p:txBody>
          <a:bodyPr wrap="square" rtlCol="0">
            <a:spAutoFit/>
          </a:bodyPr>
          <a:lstStyle/>
          <a:p>
            <a:pPr>
              <a:spcBef>
                <a:spcPts val="600"/>
              </a:spcBef>
              <a:buClr>
                <a:srgbClr val="000066"/>
              </a:buClr>
            </a:pPr>
            <a:r>
              <a:rPr lang="en-US" altLang="zh-CN" dirty="0">
                <a:solidFill>
                  <a:srgbClr val="000066"/>
                </a:solidFill>
                <a:latin typeface="Arial" panose="020B0604020202020204" pitchFamily="34" charset="0"/>
                <a:cs typeface="Arial" panose="020B0604020202020204" pitchFamily="34" charset="0"/>
              </a:rPr>
              <a:t>3</a:t>
            </a:r>
            <a:r>
              <a:rPr lang="en-US" altLang="zh-CN" dirty="0" smtClean="0">
                <a:solidFill>
                  <a:srgbClr val="000066"/>
                </a:solidFill>
                <a:latin typeface="Arial" panose="020B0604020202020204" pitchFamily="34" charset="0"/>
                <a:cs typeface="Arial" panose="020B0604020202020204" pitchFamily="34" charset="0"/>
              </a:rPr>
              <a:t>. CIR White (1/3, 1/3, 1/3) - zero saturation</a:t>
            </a:r>
          </a:p>
        </p:txBody>
      </p:sp>
      <p:sp>
        <p:nvSpPr>
          <p:cNvPr id="12" name="等腰三角形 1"/>
          <p:cNvSpPr/>
          <p:nvPr/>
        </p:nvSpPr>
        <p:spPr>
          <a:xfrm>
            <a:off x="3497802" y="3276600"/>
            <a:ext cx="2530136" cy="1742391"/>
          </a:xfrm>
          <a:prstGeom prst="triangle">
            <a:avLst>
              <a:gd name="adj" fmla="val 10902"/>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直接箭头连接符 11"/>
          <p:cNvCxnSpPr/>
          <p:nvPr/>
        </p:nvCxnSpPr>
        <p:spPr>
          <a:xfrm>
            <a:off x="4030462" y="3215984"/>
            <a:ext cx="1873188" cy="1793042"/>
          </a:xfrm>
          <a:prstGeom prst="straightConnector1">
            <a:avLst/>
          </a:prstGeom>
          <a:ln w="28575">
            <a:solidFill>
              <a:srgbClr val="FFFF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直接箭头连接符 15"/>
          <p:cNvCxnSpPr/>
          <p:nvPr/>
        </p:nvCxnSpPr>
        <p:spPr>
          <a:xfrm flipH="1">
            <a:off x="4030462" y="4655006"/>
            <a:ext cx="426128" cy="1455938"/>
          </a:xfrm>
          <a:prstGeom prst="straightConnector1">
            <a:avLst/>
          </a:prstGeom>
          <a:ln w="28575">
            <a:solidFill>
              <a:schemeClr val="bg1">
                <a:lumMod val="9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7"/>
          <p:cNvCxnSpPr/>
          <p:nvPr/>
        </p:nvCxnSpPr>
        <p:spPr>
          <a:xfrm flipH="1">
            <a:off x="5591175" y="3702938"/>
            <a:ext cx="1579245" cy="356617"/>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22"/>
          <p:cNvCxnSpPr>
            <a:stCxn id="8" idx="1"/>
          </p:cNvCxnSpPr>
          <p:nvPr/>
        </p:nvCxnSpPr>
        <p:spPr>
          <a:xfrm flipH="1">
            <a:off x="4638268" y="2760473"/>
            <a:ext cx="2449452" cy="198224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25"/>
          <p:cNvCxnSpPr/>
          <p:nvPr/>
        </p:nvCxnSpPr>
        <p:spPr>
          <a:xfrm flipH="1">
            <a:off x="4130040" y="5885987"/>
            <a:ext cx="2942332" cy="34753"/>
          </a:xfrm>
          <a:prstGeom prst="straightConnector1">
            <a:avLst/>
          </a:prstGeom>
          <a:ln w="28575">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31"/>
          <p:cNvCxnSpPr/>
          <p:nvPr/>
        </p:nvCxnSpPr>
        <p:spPr>
          <a:xfrm flipV="1">
            <a:off x="2173466" y="4655008"/>
            <a:ext cx="2283124" cy="1040775"/>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35"/>
          <p:cNvCxnSpPr>
            <a:endCxn id="12" idx="1"/>
          </p:cNvCxnSpPr>
          <p:nvPr/>
        </p:nvCxnSpPr>
        <p:spPr>
          <a:xfrm flipV="1">
            <a:off x="2108734" y="4147796"/>
            <a:ext cx="1526986" cy="1898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38"/>
          <p:cNvCxnSpPr/>
          <p:nvPr/>
        </p:nvCxnSpPr>
        <p:spPr>
          <a:xfrm>
            <a:off x="1905000" y="2965778"/>
            <a:ext cx="2338526" cy="1003281"/>
          </a:xfrm>
          <a:prstGeom prst="straightConnector1">
            <a:avLst/>
          </a:prstGeom>
          <a:ln w="28575">
            <a:solidFill>
              <a:srgbClr val="00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3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up)">
                                      <p:cBhvr>
                                        <p:cTn id="25" dur="25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25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up)">
                                      <p:cBhvr>
                                        <p:cTn id="39" dur="500"/>
                                        <p:tgtEl>
                                          <p:spTgt spid="14"/>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1000"/>
                            </p:stCondLst>
                            <p:childTnLst>
                              <p:par>
                                <p:cTn id="45" presetID="22" presetClass="entr" presetSubtype="2"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right)">
                                      <p:cBhvr>
                                        <p:cTn id="47" dur="25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up)">
                                      <p:cBhvr>
                                        <p:cTn id="52" dur="500"/>
                                        <p:tgtEl>
                                          <p:spTgt spid="13"/>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par>
                          <p:cTn id="57" fill="hold">
                            <p:stCondLst>
                              <p:cond delay="1000"/>
                            </p:stCondLst>
                            <p:childTnLst>
                              <p:par>
                                <p:cTn id="58" presetID="22" presetClass="entr" presetSubtype="2"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right)">
                                      <p:cBhvr>
                                        <p:cTn id="60" dur="25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smtClean="0"/>
              <a:t>Color</a:t>
            </a:r>
            <a:r>
              <a:rPr lang="en-US" dirty="0" smtClean="0"/>
              <a:t> </a:t>
            </a:r>
            <a:endParaRPr lang="en-US" dirty="0"/>
          </a:p>
        </p:txBody>
      </p:sp>
      <p:sp>
        <p:nvSpPr>
          <p:cNvPr id="3" name="Content Placeholder 2"/>
          <p:cNvSpPr>
            <a:spLocks noGrp="1"/>
          </p:cNvSpPr>
          <p:nvPr>
            <p:ph idx="1"/>
          </p:nvPr>
        </p:nvSpPr>
        <p:spPr>
          <a:xfrm>
            <a:off x="344455" y="2070769"/>
            <a:ext cx="8272211" cy="4659215"/>
          </a:xfrm>
        </p:spPr>
        <p:txBody>
          <a:bodyPr>
            <a:normAutofit/>
          </a:bodyPr>
          <a:lstStyle/>
          <a:p>
            <a:pPr algn="just"/>
            <a:r>
              <a:rPr lang="en-US" sz="1600" b="1" i="1" dirty="0">
                <a:solidFill>
                  <a:srgbClr val="FF0000"/>
                </a:solidFill>
              </a:rPr>
              <a:t>Color</a:t>
            </a:r>
            <a:r>
              <a:rPr lang="en-US" sz="1600" dirty="0"/>
              <a:t> is an attribute of objects (like </a:t>
            </a:r>
            <a:r>
              <a:rPr lang="en-US" sz="1600" i="1" dirty="0"/>
              <a:t>texture, shape, smoothness, </a:t>
            </a:r>
            <a:r>
              <a:rPr lang="en-US" sz="1600" dirty="0"/>
              <a:t>etc</a:t>
            </a:r>
            <a:r>
              <a:rPr lang="en-US" sz="1600" dirty="0" smtClean="0"/>
              <a:t>.).</a:t>
            </a:r>
          </a:p>
          <a:p>
            <a:pPr algn="just"/>
            <a:r>
              <a:rPr lang="en-US" sz="1600" dirty="0" smtClean="0"/>
              <a:t> </a:t>
            </a:r>
            <a:r>
              <a:rPr lang="en-US" sz="1600" dirty="0"/>
              <a:t>Any method for explaining the properties or behavior of color within some particular context is called </a:t>
            </a:r>
            <a:r>
              <a:rPr lang="en-US" sz="1600" b="1" i="1" dirty="0"/>
              <a:t>a </a:t>
            </a:r>
            <a:r>
              <a:rPr lang="en-US" sz="1600" b="1" i="1" dirty="0">
                <a:solidFill>
                  <a:srgbClr val="FF0000"/>
                </a:solidFill>
              </a:rPr>
              <a:t>color </a:t>
            </a:r>
            <a:r>
              <a:rPr lang="en-US" sz="1600" b="1" i="1" dirty="0" smtClean="0">
                <a:solidFill>
                  <a:srgbClr val="FF0000"/>
                </a:solidFill>
              </a:rPr>
              <a:t>model </a:t>
            </a:r>
          </a:p>
          <a:p>
            <a:pPr algn="just"/>
            <a:r>
              <a:rPr lang="en-US" sz="1600" dirty="0">
                <a:solidFill>
                  <a:srgbClr val="FF0000"/>
                </a:solidFill>
              </a:rPr>
              <a:t>A </a:t>
            </a:r>
            <a:r>
              <a:rPr lang="en-US" sz="1600" b="1" dirty="0">
                <a:solidFill>
                  <a:srgbClr val="FF0000"/>
                </a:solidFill>
              </a:rPr>
              <a:t>color model</a:t>
            </a:r>
            <a:r>
              <a:rPr lang="en-US" sz="1600" dirty="0">
                <a:solidFill>
                  <a:srgbClr val="FF0000"/>
                </a:solidFill>
              </a:rPr>
              <a:t> </a:t>
            </a:r>
            <a:r>
              <a:rPr lang="en-US" sz="1600" dirty="0"/>
              <a:t>is an abstract mathematical model describing the way colors can be represented as tuples of numbers, typically as three or four values or color components. When this model is associated with a precise description of how the components are to be interpreted (viewing conditions, etc.), the resulting set of colors is called "color </a:t>
            </a:r>
            <a:r>
              <a:rPr lang="en-US" sz="1600" dirty="0" smtClean="0"/>
              <a:t>space”.</a:t>
            </a:r>
          </a:p>
          <a:p>
            <a:pPr algn="just"/>
            <a:endParaRPr lang="en-US" sz="1600" b="1" i="1" dirty="0" smtClean="0">
              <a:solidFill>
                <a:srgbClr val="FF0000"/>
              </a:solidFill>
            </a:endParaRPr>
          </a:p>
          <a:p>
            <a:pPr algn="just"/>
            <a:r>
              <a:rPr lang="en-US" sz="1600" dirty="0"/>
              <a:t>No single model can explain all aspects of color, so we make use of different models to help describe different color characteristics</a:t>
            </a:r>
            <a:r>
              <a:rPr lang="en-US" sz="1600" dirty="0" smtClean="0"/>
              <a:t>.</a:t>
            </a:r>
          </a:p>
          <a:p>
            <a:pPr algn="just"/>
            <a:r>
              <a:rPr lang="en-US" sz="1600" dirty="0"/>
              <a:t>There are different methods </a:t>
            </a:r>
            <a:r>
              <a:rPr lang="en-US" sz="1600" dirty="0" smtClean="0"/>
              <a:t>for </a:t>
            </a:r>
            <a:r>
              <a:rPr lang="en-US" sz="1600" dirty="0"/>
              <a:t>generating displays on </a:t>
            </a:r>
            <a:r>
              <a:rPr lang="en-US" sz="1600" dirty="0">
                <a:solidFill>
                  <a:srgbClr val="FF0000"/>
                </a:solidFill>
              </a:rPr>
              <a:t>video monitors</a:t>
            </a:r>
            <a:r>
              <a:rPr lang="en-US" sz="1600" dirty="0"/>
              <a:t>. Several other color descriptions are useful as well in </a:t>
            </a:r>
            <a:r>
              <a:rPr lang="en-US" sz="1600" dirty="0">
                <a:solidFill>
                  <a:srgbClr val="FF0000"/>
                </a:solidFill>
              </a:rPr>
              <a:t>computer-graphics applications</a:t>
            </a:r>
            <a:r>
              <a:rPr lang="en-US" sz="1600" dirty="0"/>
              <a:t>. Some methods are used to describe color output on </a:t>
            </a:r>
            <a:r>
              <a:rPr lang="en-US" sz="1600" dirty="0">
                <a:solidFill>
                  <a:srgbClr val="FF0000"/>
                </a:solidFill>
              </a:rPr>
              <a:t>printers</a:t>
            </a:r>
            <a:r>
              <a:rPr lang="en-US" sz="1600" dirty="0"/>
              <a:t> and plotters, some are used for </a:t>
            </a:r>
            <a:r>
              <a:rPr lang="en-US" sz="1600" dirty="0">
                <a:solidFill>
                  <a:srgbClr val="FF0000"/>
                </a:solidFill>
              </a:rPr>
              <a:t>transmitting and storing color information</a:t>
            </a:r>
            <a:r>
              <a:rPr lang="en-US" sz="1600" dirty="0"/>
              <a:t>, and others are used to provide a more intuitive color-parameter interface to a program. </a:t>
            </a:r>
          </a:p>
          <a:p>
            <a:pPr algn="just"/>
            <a:endParaRPr lang="en-US" b="1" i="1" dirty="0" smtClean="0"/>
          </a:p>
          <a:p>
            <a:pPr algn="just"/>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3</a:t>
            </a:fld>
            <a:endParaRPr lang="en-US"/>
          </a:p>
        </p:txBody>
      </p:sp>
    </p:spTree>
    <p:extLst>
      <p:ext uri="{BB962C8B-B14F-4D97-AF65-F5344CB8AC3E}">
        <p14:creationId xmlns:p14="http://schemas.microsoft.com/office/powerpoint/2010/main" val="2070528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000" b="1" dirty="0"/>
              <a:t>Chromaticity Diagram</a:t>
            </a:r>
            <a:endParaRPr lang="en-US" sz="2000" b="1" dirty="0"/>
          </a:p>
        </p:txBody>
      </p:sp>
      <p:sp>
        <p:nvSpPr>
          <p:cNvPr id="4" name="Slide Number Placeholder 3"/>
          <p:cNvSpPr>
            <a:spLocks noGrp="1"/>
          </p:cNvSpPr>
          <p:nvPr>
            <p:ph type="sldNum" sz="quarter" idx="12"/>
          </p:nvPr>
        </p:nvSpPr>
        <p:spPr/>
        <p:txBody>
          <a:bodyPr/>
          <a:lstStyle/>
          <a:p>
            <a:fld id="{D2CBC6F9-63DC-418A-A30A-9A9F771FE38A}" type="slidenum">
              <a:rPr lang="en-US" smtClean="0"/>
              <a:t>30</a:t>
            </a:fld>
            <a:endParaRPr lang="en-US"/>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589" t="638" r="1389" b="7623"/>
          <a:stretch/>
        </p:blipFill>
        <p:spPr bwMode="auto">
          <a:xfrm>
            <a:off x="2895985" y="1957657"/>
            <a:ext cx="3660263" cy="3998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640080" y="2355410"/>
            <a:ext cx="1735428" cy="646331"/>
          </a:xfrm>
          <a:prstGeom prst="rect">
            <a:avLst/>
          </a:prstGeom>
          <a:noFill/>
          <a:ln w="12700">
            <a:solidFill>
              <a:schemeClr val="accent1">
                <a:lumMod val="60000"/>
                <a:lumOff val="40000"/>
              </a:schemeClr>
            </a:solidFill>
          </a:ln>
        </p:spPr>
        <p:txBody>
          <a:bodyPr wrap="square" rtlCol="0">
            <a:spAutoFit/>
          </a:bodyPr>
          <a:lstStyle/>
          <a:p>
            <a:pPr>
              <a:spcBef>
                <a:spcPts val="600"/>
              </a:spcBef>
              <a:buClr>
                <a:srgbClr val="000066"/>
              </a:buClr>
            </a:pPr>
            <a:r>
              <a:rPr lang="en-US" altLang="zh-CN" dirty="0" smtClean="0">
                <a:solidFill>
                  <a:srgbClr val="000066"/>
                </a:solidFill>
                <a:latin typeface="Arial" panose="020B0604020202020204" pitchFamily="34" charset="0"/>
                <a:cs typeface="Arial" panose="020B0604020202020204" pitchFamily="34" charset="0"/>
              </a:rPr>
              <a:t>Chromaticity Diagram</a:t>
            </a:r>
          </a:p>
        </p:txBody>
      </p:sp>
      <p:cxnSp>
        <p:nvCxnSpPr>
          <p:cNvPr id="7" name="直接箭头连接符 6"/>
          <p:cNvCxnSpPr>
            <a:stCxn id="6" idx="3"/>
          </p:cNvCxnSpPr>
          <p:nvPr/>
        </p:nvCxnSpPr>
        <p:spPr>
          <a:xfrm flipV="1">
            <a:off x="2375508" y="2355410"/>
            <a:ext cx="1090068" cy="323166"/>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9"/>
          <p:cNvSpPr txBox="1"/>
          <p:nvPr/>
        </p:nvSpPr>
        <p:spPr>
          <a:xfrm>
            <a:off x="740664" y="4146108"/>
            <a:ext cx="1157418" cy="646331"/>
          </a:xfrm>
          <a:prstGeom prst="rect">
            <a:avLst/>
          </a:prstGeom>
          <a:noFill/>
          <a:ln w="12700">
            <a:solidFill>
              <a:srgbClr val="00B050"/>
            </a:solidFill>
          </a:ln>
        </p:spPr>
        <p:txBody>
          <a:bodyPr wrap="square" rtlCol="0">
            <a:spAutoFit/>
          </a:bodyPr>
          <a:lstStyle/>
          <a:p>
            <a:pPr>
              <a:spcBef>
                <a:spcPts val="600"/>
              </a:spcBef>
              <a:buClr>
                <a:srgbClr val="000066"/>
              </a:buClr>
            </a:pPr>
            <a:r>
              <a:rPr lang="en-US" altLang="zh-CN" dirty="0" smtClean="0">
                <a:solidFill>
                  <a:srgbClr val="000066"/>
                </a:solidFill>
                <a:latin typeface="Arial" panose="020B0604020202020204" pitchFamily="34" charset="0"/>
                <a:cs typeface="Arial" panose="020B0604020202020204" pitchFamily="34" charset="0"/>
              </a:rPr>
              <a:t>Monitor colors</a:t>
            </a:r>
          </a:p>
        </p:txBody>
      </p:sp>
      <p:cxnSp>
        <p:nvCxnSpPr>
          <p:cNvPr id="9" name="直接箭头连接符 10"/>
          <p:cNvCxnSpPr>
            <a:stCxn id="8" idx="3"/>
          </p:cNvCxnSpPr>
          <p:nvPr/>
        </p:nvCxnSpPr>
        <p:spPr>
          <a:xfrm flipV="1">
            <a:off x="1898082" y="3465576"/>
            <a:ext cx="2042982" cy="100369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13"/>
          <p:cNvSpPr txBox="1"/>
          <p:nvPr/>
        </p:nvSpPr>
        <p:spPr>
          <a:xfrm>
            <a:off x="740664" y="5228526"/>
            <a:ext cx="1212506" cy="646331"/>
          </a:xfrm>
          <a:prstGeom prst="rect">
            <a:avLst/>
          </a:prstGeom>
          <a:noFill/>
          <a:ln w="12700">
            <a:solidFill>
              <a:srgbClr val="0070C0"/>
            </a:solidFill>
          </a:ln>
        </p:spPr>
        <p:txBody>
          <a:bodyPr wrap="square" rtlCol="0">
            <a:spAutoFit/>
          </a:bodyPr>
          <a:lstStyle/>
          <a:p>
            <a:pPr>
              <a:spcBef>
                <a:spcPts val="600"/>
              </a:spcBef>
              <a:buClr>
                <a:srgbClr val="000066"/>
              </a:buClr>
            </a:pPr>
            <a:r>
              <a:rPr lang="en-US" altLang="zh-CN" dirty="0" smtClean="0">
                <a:solidFill>
                  <a:srgbClr val="000066"/>
                </a:solidFill>
                <a:latin typeface="Arial" panose="020B0604020202020204" pitchFamily="34" charset="0"/>
                <a:cs typeface="Arial" panose="020B0604020202020204" pitchFamily="34" charset="0"/>
              </a:rPr>
              <a:t>Printers Inks</a:t>
            </a:r>
          </a:p>
        </p:txBody>
      </p:sp>
      <p:cxnSp>
        <p:nvCxnSpPr>
          <p:cNvPr id="11" name="直接箭头连接符 14"/>
          <p:cNvCxnSpPr>
            <a:stCxn id="10" idx="3"/>
          </p:cNvCxnSpPr>
          <p:nvPr/>
        </p:nvCxnSpPr>
        <p:spPr>
          <a:xfrm flipV="1">
            <a:off x="1953170" y="4766862"/>
            <a:ext cx="2317078" cy="78483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95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25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5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t>RGB color values</a:t>
            </a:r>
            <a:endParaRPr lang="en-US" sz="2000" b="1" dirty="0"/>
          </a:p>
        </p:txBody>
      </p:sp>
      <p:pic>
        <p:nvPicPr>
          <p:cNvPr id="5" name="Content Placeholder 4"/>
          <p:cNvPicPr>
            <a:picLocks noGrp="1" noChangeAspect="1"/>
          </p:cNvPicPr>
          <p:nvPr>
            <p:ph idx="1"/>
          </p:nvPr>
        </p:nvPicPr>
        <p:blipFill>
          <a:blip r:embed="rId2"/>
          <a:stretch>
            <a:fillRect/>
          </a:stretch>
        </p:blipFill>
        <p:spPr>
          <a:xfrm>
            <a:off x="1635591" y="2181224"/>
            <a:ext cx="6488941" cy="4064127"/>
          </a:xfrm>
          <a:prstGeom prst="rect">
            <a:avLst/>
          </a:prstGeom>
        </p:spPr>
      </p:pic>
      <p:sp>
        <p:nvSpPr>
          <p:cNvPr id="4" name="Slide Number Placeholder 3"/>
          <p:cNvSpPr>
            <a:spLocks noGrp="1"/>
          </p:cNvSpPr>
          <p:nvPr>
            <p:ph type="sldNum" sz="quarter" idx="12"/>
          </p:nvPr>
        </p:nvSpPr>
        <p:spPr/>
        <p:txBody>
          <a:bodyPr/>
          <a:lstStyle/>
          <a:p>
            <a:fld id="{D2CBC6F9-63DC-418A-A30A-9A9F771FE38A}" type="slidenum">
              <a:rPr lang="en-US" smtClean="0"/>
              <a:t>31</a:t>
            </a:fld>
            <a:endParaRPr lang="en-US"/>
          </a:p>
        </p:txBody>
      </p:sp>
    </p:spTree>
    <p:extLst>
      <p:ext uri="{BB962C8B-B14F-4D97-AF65-F5344CB8AC3E}">
        <p14:creationId xmlns:p14="http://schemas.microsoft.com/office/powerpoint/2010/main" val="5318455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t>Light and pigments</a:t>
            </a:r>
            <a:endParaRPr lang="en-US" sz="2000" b="1" dirty="0"/>
          </a:p>
        </p:txBody>
      </p:sp>
      <p:sp>
        <p:nvSpPr>
          <p:cNvPr id="3" name="Content Placeholder 2"/>
          <p:cNvSpPr>
            <a:spLocks noGrp="1"/>
          </p:cNvSpPr>
          <p:nvPr>
            <p:ph idx="1"/>
          </p:nvPr>
        </p:nvSpPr>
        <p:spPr>
          <a:xfrm>
            <a:off x="435895" y="2002537"/>
            <a:ext cx="8272211" cy="3856264"/>
          </a:xfrm>
        </p:spPr>
        <p:txBody>
          <a:bodyPr>
            <a:normAutofit fontScale="85000" lnSpcReduction="20000"/>
          </a:bodyPr>
          <a:lstStyle/>
          <a:p>
            <a:endParaRPr lang="en-US" altLang="zh-CN" sz="1400" dirty="0" smtClean="0">
              <a:solidFill>
                <a:srgbClr val="000066"/>
              </a:solidFill>
              <a:latin typeface="Arial" panose="020B0604020202020204" pitchFamily="34" charset="0"/>
              <a:cs typeface="Arial" panose="020B0604020202020204" pitchFamily="34" charset="0"/>
            </a:endParaRPr>
          </a:p>
          <a:p>
            <a:endParaRPr lang="en-US" altLang="zh-CN" sz="1400" dirty="0">
              <a:solidFill>
                <a:srgbClr val="000066"/>
              </a:solidFill>
              <a:latin typeface="Arial" panose="020B0604020202020204" pitchFamily="34" charset="0"/>
              <a:cs typeface="Arial" panose="020B0604020202020204" pitchFamily="34" charset="0"/>
            </a:endParaRPr>
          </a:p>
          <a:p>
            <a:r>
              <a:rPr lang="en-US" altLang="zh-CN" sz="1900" dirty="0" smtClean="0">
                <a:solidFill>
                  <a:srgbClr val="000066"/>
                </a:solidFill>
                <a:latin typeface="+mj-lt"/>
                <a:cs typeface="Arial" panose="020B0604020202020204" pitchFamily="34" charset="0"/>
              </a:rPr>
              <a:t>Primary </a:t>
            </a:r>
            <a:r>
              <a:rPr lang="en-US" altLang="zh-CN" sz="1900" dirty="0">
                <a:solidFill>
                  <a:srgbClr val="000066"/>
                </a:solidFill>
                <a:latin typeface="+mj-lt"/>
                <a:cs typeface="Arial" panose="020B0604020202020204" pitchFamily="34" charset="0"/>
              </a:rPr>
              <a:t>colors of light and primary colors of pigments (colorant</a:t>
            </a:r>
            <a:r>
              <a:rPr lang="en-US" altLang="zh-CN" sz="1900" dirty="0" smtClean="0">
                <a:solidFill>
                  <a:srgbClr val="000066"/>
                </a:solidFill>
                <a:latin typeface="+mj-lt"/>
                <a:cs typeface="Arial" panose="020B0604020202020204" pitchFamily="34" charset="0"/>
              </a:rPr>
              <a:t>):</a:t>
            </a:r>
          </a:p>
          <a:p>
            <a:endParaRPr lang="en-US" altLang="zh-CN" sz="1900" dirty="0">
              <a:solidFill>
                <a:srgbClr val="000066"/>
              </a:solidFill>
              <a:latin typeface="+mj-lt"/>
              <a:cs typeface="Arial" panose="020B0604020202020204" pitchFamily="34" charset="0"/>
            </a:endParaRPr>
          </a:p>
          <a:p>
            <a:endParaRPr lang="en-US" altLang="zh-CN" sz="1900" dirty="0" smtClean="0">
              <a:solidFill>
                <a:srgbClr val="000066"/>
              </a:solidFill>
              <a:latin typeface="+mj-lt"/>
              <a:cs typeface="Arial" panose="020B0604020202020204" pitchFamily="34" charset="0"/>
            </a:endParaRPr>
          </a:p>
          <a:p>
            <a:endParaRPr lang="en-US" altLang="zh-CN" sz="1900" dirty="0" smtClean="0">
              <a:solidFill>
                <a:srgbClr val="000066"/>
              </a:solidFill>
              <a:latin typeface="+mj-lt"/>
              <a:cs typeface="Arial" panose="020B0604020202020204" pitchFamily="34" charset="0"/>
            </a:endParaRPr>
          </a:p>
          <a:p>
            <a:endParaRPr lang="en-US" altLang="zh-CN" sz="1900" dirty="0">
              <a:solidFill>
                <a:srgbClr val="000066"/>
              </a:solidFill>
              <a:latin typeface="+mj-lt"/>
              <a:cs typeface="Arial" panose="020B0604020202020204" pitchFamily="34" charset="0"/>
            </a:endParaRPr>
          </a:p>
          <a:p>
            <a:endParaRPr lang="en-US" altLang="zh-CN" sz="1900" dirty="0" smtClean="0">
              <a:solidFill>
                <a:srgbClr val="000066"/>
              </a:solidFill>
              <a:latin typeface="+mj-lt"/>
              <a:cs typeface="Arial" panose="020B0604020202020204" pitchFamily="34" charset="0"/>
            </a:endParaRPr>
          </a:p>
          <a:p>
            <a:endParaRPr lang="en-US" altLang="zh-CN" sz="1900" dirty="0">
              <a:solidFill>
                <a:srgbClr val="000066"/>
              </a:solidFill>
              <a:latin typeface="+mj-lt"/>
              <a:cs typeface="Arial" panose="020B0604020202020204" pitchFamily="34" charset="0"/>
            </a:endParaRPr>
          </a:p>
          <a:p>
            <a:pPr marL="284163" indent="-284163">
              <a:lnSpc>
                <a:spcPct val="120000"/>
              </a:lnSpc>
              <a:spcBef>
                <a:spcPts val="600"/>
              </a:spcBef>
              <a:buClr>
                <a:srgbClr val="000066"/>
              </a:buClr>
              <a:buFont typeface="Microsoft YaHei UI" panose="020B0503020204020204" pitchFamily="34" charset="-122"/>
              <a:buChar char="-"/>
            </a:pPr>
            <a:r>
              <a:rPr lang="en-US" sz="1900" dirty="0" smtClean="0">
                <a:solidFill>
                  <a:srgbClr val="000066"/>
                </a:solidFill>
                <a:latin typeface="+mj-lt"/>
                <a:cs typeface="Arial" panose="020B0604020202020204" pitchFamily="34" charset="0"/>
              </a:rPr>
              <a:t>Problem </a:t>
            </a:r>
            <a:r>
              <a:rPr lang="en-US" sz="1900" dirty="0">
                <a:solidFill>
                  <a:srgbClr val="000066"/>
                </a:solidFill>
                <a:latin typeface="+mj-lt"/>
                <a:cs typeface="Arial" panose="020B0604020202020204" pitchFamily="34" charset="0"/>
              </a:rPr>
              <a:t>is application dependent:</a:t>
            </a:r>
          </a:p>
          <a:p>
            <a:pPr marL="746125" lvl="1" indent="-288925">
              <a:lnSpc>
                <a:spcPct val="120000"/>
              </a:lnSpc>
              <a:spcBef>
                <a:spcPts val="600"/>
              </a:spcBef>
              <a:buClr>
                <a:srgbClr val="000066"/>
              </a:buClr>
              <a:buFont typeface="Arial" panose="020B0604020202020204" pitchFamily="34" charset="0"/>
              <a:buChar char="•"/>
            </a:pPr>
            <a:r>
              <a:rPr lang="en-US" sz="1900" dirty="0">
                <a:solidFill>
                  <a:srgbClr val="000066"/>
                </a:solidFill>
                <a:latin typeface="+mj-lt"/>
                <a:cs typeface="Arial" panose="020B0604020202020204" pitchFamily="34" charset="0"/>
              </a:rPr>
              <a:t>R-G-B: Primary for Color TV.</a:t>
            </a:r>
          </a:p>
          <a:p>
            <a:pPr marL="746125" lvl="1" indent="-288925">
              <a:lnSpc>
                <a:spcPct val="120000"/>
              </a:lnSpc>
              <a:spcBef>
                <a:spcPts val="600"/>
              </a:spcBef>
              <a:buClr>
                <a:srgbClr val="000066"/>
              </a:buClr>
              <a:buFont typeface="Arial" panose="020B0604020202020204" pitchFamily="34" charset="0"/>
              <a:buChar char="•"/>
            </a:pPr>
            <a:r>
              <a:rPr lang="en-US" altLang="zh-CN" sz="1900" dirty="0">
                <a:solidFill>
                  <a:srgbClr val="000066"/>
                </a:solidFill>
                <a:latin typeface="+mj-lt"/>
                <a:cs typeface="Arial" panose="020B0604020202020204" pitchFamily="34" charset="0"/>
              </a:rPr>
              <a:t>C-M-Y: Primary for Color Printer.</a:t>
            </a:r>
          </a:p>
          <a:p>
            <a:endParaRPr lang="en-US" altLang="zh-CN" sz="1400" dirty="0">
              <a:solidFill>
                <a:srgbClr val="000066"/>
              </a:solidFill>
              <a:latin typeface="Arial" panose="020B0604020202020204" pitchFamily="34" charset="0"/>
              <a:cs typeface="Arial" panose="020B0604020202020204" pitchFamily="34" charset="0"/>
            </a:endParaRPr>
          </a:p>
          <a:p>
            <a:endParaRPr lang="en-US" altLang="zh-CN" sz="1400" dirty="0" smtClean="0">
              <a:solidFill>
                <a:srgbClr val="000066"/>
              </a:solidFill>
              <a:latin typeface="Arial" panose="020B0604020202020204" pitchFamily="34" charset="0"/>
              <a:cs typeface="Arial" panose="020B0604020202020204" pitchFamily="34" charset="0"/>
            </a:endParaRPr>
          </a:p>
          <a:p>
            <a:endParaRPr lang="en-US" altLang="zh-CN" sz="1400" dirty="0">
              <a:solidFill>
                <a:srgbClr val="000066"/>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32</a:t>
            </a:fld>
            <a:endParaRPr lang="en-US"/>
          </a:p>
        </p:txBody>
      </p:sp>
      <p:pic>
        <p:nvPicPr>
          <p:cNvPr id="5" name="Picture 4"/>
          <p:cNvPicPr>
            <a:picLocks noChangeAspect="1"/>
          </p:cNvPicPr>
          <p:nvPr/>
        </p:nvPicPr>
        <p:blipFill>
          <a:blip r:embed="rId2"/>
          <a:stretch>
            <a:fillRect/>
          </a:stretch>
        </p:blipFill>
        <p:spPr>
          <a:xfrm>
            <a:off x="657987" y="2466275"/>
            <a:ext cx="5139309" cy="1245062"/>
          </a:xfrm>
          <a:prstGeom prst="rect">
            <a:avLst/>
          </a:prstGeom>
        </p:spPr>
      </p:pic>
      <p:pic>
        <p:nvPicPr>
          <p:cNvPr id="6" name="Picture 5"/>
          <p:cNvPicPr>
            <a:picLocks noChangeAspect="1"/>
          </p:cNvPicPr>
          <p:nvPr/>
        </p:nvPicPr>
        <p:blipFill>
          <a:blip r:embed="rId3"/>
          <a:stretch>
            <a:fillRect/>
          </a:stretch>
        </p:blipFill>
        <p:spPr>
          <a:xfrm>
            <a:off x="5733449" y="3233829"/>
            <a:ext cx="3038505" cy="3087434"/>
          </a:xfrm>
          <a:prstGeom prst="rect">
            <a:avLst/>
          </a:prstGeom>
        </p:spPr>
      </p:pic>
    </p:spTree>
    <p:extLst>
      <p:ext uri="{BB962C8B-B14F-4D97-AF65-F5344CB8AC3E}">
        <p14:creationId xmlns:p14="http://schemas.microsoft.com/office/powerpoint/2010/main" val="3175604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3"/>
          <p:cNvSpPr>
            <a:spLocks noGrp="1" noChangeArrowheads="1"/>
          </p:cNvSpPr>
          <p:nvPr>
            <p:ph type="body" idx="1"/>
          </p:nvPr>
        </p:nvSpPr>
        <p:spPr/>
        <p:txBody>
          <a:bodyPr>
            <a:normAutofit/>
          </a:bodyPr>
          <a:lstStyle/>
          <a:p>
            <a:r>
              <a:rPr lang="en-US" sz="1600" dirty="0"/>
              <a:t>Used in electrostatic and in ink-jet plotters that deposit pigment on paper</a:t>
            </a:r>
          </a:p>
          <a:p>
            <a:r>
              <a:rPr lang="en-US" sz="1600" dirty="0"/>
              <a:t>Cyan, magenta, and yellow are complements of red, green, and blue</a:t>
            </a:r>
          </a:p>
          <a:p>
            <a:r>
              <a:rPr lang="en-US" sz="1600" dirty="0">
                <a:solidFill>
                  <a:srgbClr val="FF0000"/>
                </a:solidFill>
              </a:rPr>
              <a:t>Subtractive primaries</a:t>
            </a:r>
            <a:r>
              <a:rPr lang="en-US" sz="1600" dirty="0"/>
              <a:t>: colors are determined by what is subtracted from white light, rather than by what is added to blackness</a:t>
            </a:r>
          </a:p>
          <a:p>
            <a:pPr lvl="1"/>
            <a:r>
              <a:rPr lang="en-US" sz="1600" dirty="0" smtClean="0"/>
              <a:t>white </a:t>
            </a:r>
            <a:r>
              <a:rPr lang="en-US" sz="1600" dirty="0"/>
              <a:t>is at origin, black at (1, 1, 1):</a:t>
            </a:r>
          </a:p>
          <a:p>
            <a:pPr marL="274320" lvl="1" indent="0">
              <a:buNone/>
            </a:pPr>
            <a:endParaRPr lang="en-US" dirty="0"/>
          </a:p>
          <a:p>
            <a:pPr lvl="1"/>
            <a:endParaRPr lang="en-US" dirty="0"/>
          </a:p>
          <a:p>
            <a:pPr lvl="1"/>
            <a:endParaRPr lang="en-US" dirty="0"/>
          </a:p>
          <a:p>
            <a:pPr marL="0" indent="0">
              <a:buNone/>
            </a:pPr>
            <a:endParaRPr lang="en-US" dirty="0"/>
          </a:p>
          <a:p>
            <a:pPr marL="274320" lvl="1" indent="0">
              <a:buNone/>
            </a:pPr>
            <a:r>
              <a:rPr lang="en-US" dirty="0"/>
              <a:t>	</a:t>
            </a:r>
          </a:p>
        </p:txBody>
      </p:sp>
      <p:grpSp>
        <p:nvGrpSpPr>
          <p:cNvPr id="3" name="Group 34"/>
          <p:cNvGrpSpPr>
            <a:grpSpLocks/>
          </p:cNvGrpSpPr>
          <p:nvPr/>
        </p:nvGrpSpPr>
        <p:grpSpPr bwMode="auto">
          <a:xfrm>
            <a:off x="4284020" y="3465576"/>
            <a:ext cx="3676650" cy="2209380"/>
            <a:chOff x="1392" y="3648"/>
            <a:chExt cx="2112" cy="1152"/>
          </a:xfrm>
        </p:grpSpPr>
        <p:sp>
          <p:nvSpPr>
            <p:cNvPr id="36" name="Oval 35"/>
            <p:cNvSpPr>
              <a:spLocks noChangeArrowheads="1"/>
            </p:cNvSpPr>
            <p:nvPr/>
          </p:nvSpPr>
          <p:spPr bwMode="ltGray">
            <a:xfrm>
              <a:off x="2592" y="3648"/>
              <a:ext cx="288" cy="288"/>
            </a:xfrm>
            <a:prstGeom prst="ellipse">
              <a:avLst/>
            </a:prstGeom>
            <a:solidFill>
              <a:srgbClr val="FFFF00"/>
            </a:solidFill>
            <a:ln w="9525">
              <a:noFill/>
              <a:round/>
              <a:headEnd/>
              <a:tailEnd/>
            </a:ln>
            <a:effectLst>
              <a:outerShdw dist="53882" dir="2700000" algn="ctr" rotWithShape="0">
                <a:schemeClr val="bg2"/>
              </a:outerShdw>
            </a:effectLst>
          </p:spPr>
          <p:txBody>
            <a:bodyPr wrap="none" anchor="ct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pPr>
                <a:defRPr/>
              </a:pPr>
              <a:endParaRPr lang="en-US"/>
            </a:p>
          </p:txBody>
        </p:sp>
        <p:sp>
          <p:nvSpPr>
            <p:cNvPr id="37" name="Oval 36"/>
            <p:cNvSpPr>
              <a:spLocks noChangeArrowheads="1"/>
            </p:cNvSpPr>
            <p:nvPr/>
          </p:nvSpPr>
          <p:spPr bwMode="ltGray">
            <a:xfrm>
              <a:off x="2064" y="3648"/>
              <a:ext cx="288" cy="288"/>
            </a:xfrm>
            <a:prstGeom prst="ellipse">
              <a:avLst/>
            </a:prstGeom>
            <a:solidFill>
              <a:srgbClr val="66FF66"/>
            </a:solidFill>
            <a:ln w="9525">
              <a:noFill/>
              <a:round/>
              <a:headEnd/>
              <a:tailEnd/>
            </a:ln>
            <a:effectLst>
              <a:outerShdw dist="53882" dir="2700000" algn="ctr" rotWithShape="0">
                <a:schemeClr val="bg2"/>
              </a:outerShdw>
            </a:effectLst>
          </p:spPr>
          <p:txBody>
            <a:bodyPr wrap="none" anchor="ct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pPr>
                <a:defRPr/>
              </a:pPr>
              <a:endParaRPr lang="en-US"/>
            </a:p>
          </p:txBody>
        </p:sp>
        <p:sp>
          <p:nvSpPr>
            <p:cNvPr id="38" name="Oval 37"/>
            <p:cNvSpPr>
              <a:spLocks noChangeArrowheads="1"/>
            </p:cNvSpPr>
            <p:nvPr/>
          </p:nvSpPr>
          <p:spPr bwMode="ltGray">
            <a:xfrm>
              <a:off x="2352" y="4080"/>
              <a:ext cx="288" cy="288"/>
            </a:xfrm>
            <a:prstGeom prst="ellipse">
              <a:avLst/>
            </a:prstGeom>
            <a:solidFill>
              <a:schemeClr val="tx1"/>
            </a:solidFill>
            <a:ln w="9525">
              <a:noFill/>
              <a:round/>
              <a:headEnd/>
              <a:tailEnd/>
            </a:ln>
            <a:effectLst>
              <a:outerShdw dist="53882" dir="2700000" algn="ctr" rotWithShape="0">
                <a:schemeClr val="bg2"/>
              </a:outerShdw>
            </a:effectLst>
          </p:spPr>
          <p:txBody>
            <a:bodyPr wrap="none" anchor="ct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pPr>
                <a:defRPr/>
              </a:pPr>
              <a:endParaRPr lang="en-US"/>
            </a:p>
          </p:txBody>
        </p:sp>
        <p:sp>
          <p:nvSpPr>
            <p:cNvPr id="39" name="Oval 38"/>
            <p:cNvSpPr>
              <a:spLocks noChangeArrowheads="1"/>
            </p:cNvSpPr>
            <p:nvPr/>
          </p:nvSpPr>
          <p:spPr bwMode="ltGray">
            <a:xfrm>
              <a:off x="2880" y="4080"/>
              <a:ext cx="288" cy="288"/>
            </a:xfrm>
            <a:prstGeom prst="ellipse">
              <a:avLst/>
            </a:prstGeom>
            <a:solidFill>
              <a:srgbClr val="FF0000"/>
            </a:solidFill>
            <a:ln w="9525">
              <a:noFill/>
              <a:round/>
              <a:headEnd/>
              <a:tailEnd/>
            </a:ln>
            <a:effectLst>
              <a:outerShdw dist="53882" dir="2700000" algn="ctr" rotWithShape="0">
                <a:schemeClr val="bg2"/>
              </a:outerShdw>
            </a:effectLst>
          </p:spPr>
          <p:txBody>
            <a:bodyPr wrap="none" anchor="ct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pPr>
                <a:defRPr/>
              </a:pPr>
              <a:endParaRPr lang="en-US"/>
            </a:p>
          </p:txBody>
        </p:sp>
        <p:sp>
          <p:nvSpPr>
            <p:cNvPr id="40" name="Oval 39"/>
            <p:cNvSpPr>
              <a:spLocks noChangeArrowheads="1"/>
            </p:cNvSpPr>
            <p:nvPr/>
          </p:nvSpPr>
          <p:spPr bwMode="ltGray">
            <a:xfrm>
              <a:off x="1824" y="4080"/>
              <a:ext cx="288" cy="288"/>
            </a:xfrm>
            <a:prstGeom prst="ellipse">
              <a:avLst/>
            </a:prstGeom>
            <a:solidFill>
              <a:srgbClr val="00FFFF"/>
            </a:solidFill>
            <a:ln w="9525">
              <a:noFill/>
              <a:round/>
              <a:headEnd/>
              <a:tailEnd/>
            </a:ln>
            <a:effectLst>
              <a:outerShdw dist="53882" dir="2700000" algn="ctr" rotWithShape="0">
                <a:schemeClr val="bg2"/>
              </a:outerShdw>
            </a:effectLst>
          </p:spPr>
          <p:txBody>
            <a:bodyPr wrap="none" anchor="ct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pPr>
                <a:defRPr/>
              </a:pPr>
              <a:endParaRPr lang="en-US"/>
            </a:p>
          </p:txBody>
        </p:sp>
        <p:sp>
          <p:nvSpPr>
            <p:cNvPr id="41" name="Oval 40"/>
            <p:cNvSpPr>
              <a:spLocks noChangeArrowheads="1"/>
            </p:cNvSpPr>
            <p:nvPr/>
          </p:nvSpPr>
          <p:spPr bwMode="ltGray">
            <a:xfrm>
              <a:off x="2112" y="4512"/>
              <a:ext cx="288" cy="288"/>
            </a:xfrm>
            <a:prstGeom prst="ellipse">
              <a:avLst/>
            </a:prstGeom>
            <a:solidFill>
              <a:srgbClr val="6600FF"/>
            </a:solidFill>
            <a:ln w="9525">
              <a:noFill/>
              <a:round/>
              <a:headEnd/>
              <a:tailEnd/>
            </a:ln>
            <a:effectLst>
              <a:outerShdw dist="53882" dir="2700000" algn="ctr" rotWithShape="0">
                <a:schemeClr val="bg2"/>
              </a:outerShdw>
            </a:effectLst>
          </p:spPr>
          <p:txBody>
            <a:bodyPr wrap="none" anchor="ct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pPr>
                <a:defRPr/>
              </a:pPr>
              <a:endParaRPr lang="en-US"/>
            </a:p>
          </p:txBody>
        </p:sp>
        <p:sp>
          <p:nvSpPr>
            <p:cNvPr id="42" name="Oval 41"/>
            <p:cNvSpPr>
              <a:spLocks noChangeArrowheads="1"/>
            </p:cNvSpPr>
            <p:nvPr/>
          </p:nvSpPr>
          <p:spPr bwMode="ltGray">
            <a:xfrm>
              <a:off x="2640" y="4512"/>
              <a:ext cx="288" cy="288"/>
            </a:xfrm>
            <a:prstGeom prst="ellipse">
              <a:avLst/>
            </a:prstGeom>
            <a:solidFill>
              <a:srgbClr val="FF00FF"/>
            </a:solidFill>
            <a:ln w="9525">
              <a:noFill/>
              <a:round/>
              <a:headEnd/>
              <a:tailEnd/>
            </a:ln>
            <a:effectLst>
              <a:outerShdw dist="53882" dir="2700000" algn="ctr" rotWithShape="0">
                <a:schemeClr val="bg2"/>
              </a:outerShdw>
            </a:effectLst>
          </p:spPr>
          <p:txBody>
            <a:bodyPr wrap="none" anchor="ct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pPr>
                <a:defRPr/>
              </a:pPr>
              <a:endParaRPr lang="en-US"/>
            </a:p>
          </p:txBody>
        </p:sp>
        <p:sp>
          <p:nvSpPr>
            <p:cNvPr id="43" name="Line 18"/>
            <p:cNvSpPr>
              <a:spLocks noChangeShapeType="1"/>
            </p:cNvSpPr>
            <p:nvPr/>
          </p:nvSpPr>
          <p:spPr bwMode="auto">
            <a:xfrm flipH="1">
              <a:off x="2352" y="3792"/>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endParaRPr lang="en-US"/>
            </a:p>
          </p:txBody>
        </p:sp>
        <p:sp>
          <p:nvSpPr>
            <p:cNvPr id="44" name="Line 19"/>
            <p:cNvSpPr>
              <a:spLocks noChangeShapeType="1"/>
            </p:cNvSpPr>
            <p:nvPr/>
          </p:nvSpPr>
          <p:spPr bwMode="auto">
            <a:xfrm flipH="1">
              <a:off x="2400" y="4656"/>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endParaRPr lang="en-US"/>
            </a:p>
          </p:txBody>
        </p:sp>
        <p:sp>
          <p:nvSpPr>
            <p:cNvPr id="45" name="Line 20"/>
            <p:cNvSpPr>
              <a:spLocks noChangeShapeType="1"/>
            </p:cNvSpPr>
            <p:nvPr/>
          </p:nvSpPr>
          <p:spPr bwMode="auto">
            <a:xfrm>
              <a:off x="2028" y="4350"/>
              <a:ext cx="144" cy="19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endParaRPr lang="en-US"/>
            </a:p>
          </p:txBody>
        </p:sp>
        <p:sp>
          <p:nvSpPr>
            <p:cNvPr id="46" name="Line 21"/>
            <p:cNvSpPr>
              <a:spLocks noChangeShapeType="1"/>
            </p:cNvSpPr>
            <p:nvPr/>
          </p:nvSpPr>
          <p:spPr bwMode="auto">
            <a:xfrm>
              <a:off x="2814" y="3912"/>
              <a:ext cx="144" cy="19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endParaRPr lang="en-US"/>
            </a:p>
          </p:txBody>
        </p:sp>
        <p:sp>
          <p:nvSpPr>
            <p:cNvPr id="47" name="Line 22"/>
            <p:cNvSpPr>
              <a:spLocks noChangeShapeType="1"/>
            </p:cNvSpPr>
            <p:nvPr/>
          </p:nvSpPr>
          <p:spPr bwMode="auto">
            <a:xfrm>
              <a:off x="2112" y="4224"/>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endParaRPr lang="en-US"/>
            </a:p>
          </p:txBody>
        </p:sp>
        <p:sp>
          <p:nvSpPr>
            <p:cNvPr id="48" name="Line 23"/>
            <p:cNvSpPr>
              <a:spLocks noChangeShapeType="1"/>
            </p:cNvSpPr>
            <p:nvPr/>
          </p:nvSpPr>
          <p:spPr bwMode="auto">
            <a:xfrm flipV="1">
              <a:off x="2850" y="4356"/>
              <a:ext cx="114" cy="17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endParaRPr lang="en-US"/>
            </a:p>
          </p:txBody>
        </p:sp>
        <p:sp>
          <p:nvSpPr>
            <p:cNvPr id="49" name="Line 24"/>
            <p:cNvSpPr>
              <a:spLocks noChangeShapeType="1"/>
            </p:cNvSpPr>
            <p:nvPr/>
          </p:nvSpPr>
          <p:spPr bwMode="auto">
            <a:xfrm flipV="1">
              <a:off x="2016" y="3912"/>
              <a:ext cx="114" cy="17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endParaRPr lang="en-US"/>
            </a:p>
          </p:txBody>
        </p:sp>
        <p:sp>
          <p:nvSpPr>
            <p:cNvPr id="50" name="Line 25"/>
            <p:cNvSpPr>
              <a:spLocks noChangeShapeType="1"/>
            </p:cNvSpPr>
            <p:nvPr/>
          </p:nvSpPr>
          <p:spPr bwMode="auto">
            <a:xfrm flipH="1" flipV="1">
              <a:off x="2568" y="4332"/>
              <a:ext cx="132" cy="19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endParaRPr lang="en-US"/>
            </a:p>
          </p:txBody>
        </p:sp>
        <p:sp>
          <p:nvSpPr>
            <p:cNvPr id="51" name="Line 26"/>
            <p:cNvSpPr>
              <a:spLocks noChangeShapeType="1"/>
            </p:cNvSpPr>
            <p:nvPr/>
          </p:nvSpPr>
          <p:spPr bwMode="auto">
            <a:xfrm flipH="1">
              <a:off x="2556" y="3924"/>
              <a:ext cx="120" cy="17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endParaRPr lang="en-US"/>
            </a:p>
          </p:txBody>
        </p:sp>
        <p:sp>
          <p:nvSpPr>
            <p:cNvPr id="52" name="Text Box 28"/>
            <p:cNvSpPr txBox="1">
              <a:spLocks noChangeArrowheads="1"/>
            </p:cNvSpPr>
            <p:nvPr/>
          </p:nvSpPr>
          <p:spPr bwMode="auto">
            <a:xfrm>
              <a:off x="2604" y="4596"/>
              <a:ext cx="432" cy="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pPr eaLnBrk="1" hangingPunct="1">
                <a:spcBef>
                  <a:spcPct val="50000"/>
                </a:spcBef>
              </a:pPr>
              <a:r>
                <a:rPr lang="en-US" sz="800">
                  <a:latin typeface="Arial" charset="0"/>
                </a:rPr>
                <a:t>Magenta</a:t>
              </a:r>
            </a:p>
          </p:txBody>
        </p:sp>
        <p:sp>
          <p:nvSpPr>
            <p:cNvPr id="53" name="Text Box 29"/>
            <p:cNvSpPr txBox="1">
              <a:spLocks noChangeArrowheads="1"/>
            </p:cNvSpPr>
            <p:nvPr/>
          </p:nvSpPr>
          <p:spPr bwMode="gray">
            <a:xfrm>
              <a:off x="2904" y="4164"/>
              <a:ext cx="432" cy="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pPr eaLnBrk="1" hangingPunct="1">
                <a:spcBef>
                  <a:spcPct val="50000"/>
                </a:spcBef>
              </a:pPr>
              <a:r>
                <a:rPr lang="en-US" sz="800">
                  <a:latin typeface="Arial" charset="0"/>
                </a:rPr>
                <a:t>Red</a:t>
              </a:r>
            </a:p>
          </p:txBody>
        </p:sp>
        <p:sp>
          <p:nvSpPr>
            <p:cNvPr id="54" name="Text Box 30"/>
            <p:cNvSpPr txBox="1">
              <a:spLocks noChangeArrowheads="1"/>
            </p:cNvSpPr>
            <p:nvPr/>
          </p:nvSpPr>
          <p:spPr bwMode="auto">
            <a:xfrm>
              <a:off x="2580" y="3732"/>
              <a:ext cx="432" cy="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pPr eaLnBrk="1" hangingPunct="1">
                <a:spcBef>
                  <a:spcPct val="50000"/>
                </a:spcBef>
              </a:pPr>
              <a:r>
                <a:rPr lang="en-US" sz="800">
                  <a:latin typeface="Arial" charset="0"/>
                </a:rPr>
                <a:t>Yellow</a:t>
              </a:r>
            </a:p>
          </p:txBody>
        </p:sp>
        <p:sp>
          <p:nvSpPr>
            <p:cNvPr id="55" name="Text Box 31"/>
            <p:cNvSpPr txBox="1">
              <a:spLocks noChangeArrowheads="1"/>
            </p:cNvSpPr>
            <p:nvPr/>
          </p:nvSpPr>
          <p:spPr bwMode="auto">
            <a:xfrm>
              <a:off x="2052" y="3720"/>
              <a:ext cx="432" cy="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pPr eaLnBrk="1" hangingPunct="1">
                <a:spcBef>
                  <a:spcPct val="50000"/>
                </a:spcBef>
              </a:pPr>
              <a:r>
                <a:rPr lang="en-US" sz="800">
                  <a:latin typeface="Arial" charset="0"/>
                </a:rPr>
                <a:t>Green</a:t>
              </a:r>
            </a:p>
          </p:txBody>
        </p:sp>
        <p:sp>
          <p:nvSpPr>
            <p:cNvPr id="56" name="Text Box 32"/>
            <p:cNvSpPr txBox="1">
              <a:spLocks noChangeArrowheads="1"/>
            </p:cNvSpPr>
            <p:nvPr/>
          </p:nvSpPr>
          <p:spPr bwMode="auto">
            <a:xfrm>
              <a:off x="1824" y="4158"/>
              <a:ext cx="432" cy="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pPr eaLnBrk="1" hangingPunct="1">
                <a:spcBef>
                  <a:spcPct val="50000"/>
                </a:spcBef>
              </a:pPr>
              <a:r>
                <a:rPr lang="en-US" sz="800">
                  <a:latin typeface="Arial" charset="0"/>
                </a:rPr>
                <a:t>Cyan</a:t>
              </a:r>
            </a:p>
          </p:txBody>
        </p:sp>
        <p:sp>
          <p:nvSpPr>
            <p:cNvPr id="57" name="Text Box 33"/>
            <p:cNvSpPr txBox="1">
              <a:spLocks noChangeArrowheads="1"/>
            </p:cNvSpPr>
            <p:nvPr/>
          </p:nvSpPr>
          <p:spPr bwMode="auto">
            <a:xfrm>
              <a:off x="2124" y="4590"/>
              <a:ext cx="432" cy="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pPr eaLnBrk="1" hangingPunct="1">
                <a:spcBef>
                  <a:spcPct val="50000"/>
                </a:spcBef>
              </a:pPr>
              <a:r>
                <a:rPr lang="en-US" sz="800" dirty="0">
                  <a:latin typeface="Arial" charset="0"/>
                </a:rPr>
                <a:t>Blue</a:t>
              </a:r>
            </a:p>
          </p:txBody>
        </p:sp>
        <p:sp>
          <p:nvSpPr>
            <p:cNvPr id="58" name="Text Box 34"/>
            <p:cNvSpPr txBox="1">
              <a:spLocks noChangeArrowheads="1"/>
            </p:cNvSpPr>
            <p:nvPr/>
          </p:nvSpPr>
          <p:spPr bwMode="gray">
            <a:xfrm>
              <a:off x="2370" y="4164"/>
              <a:ext cx="432" cy="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pPr eaLnBrk="1" hangingPunct="1">
                <a:spcBef>
                  <a:spcPct val="50000"/>
                </a:spcBef>
              </a:pPr>
              <a:r>
                <a:rPr lang="en-US" sz="800">
                  <a:solidFill>
                    <a:schemeClr val="bg1"/>
                  </a:solidFill>
                  <a:latin typeface="Arial" charset="0"/>
                </a:rPr>
                <a:t>Black</a:t>
              </a:r>
            </a:p>
          </p:txBody>
        </p:sp>
        <p:sp>
          <p:nvSpPr>
            <p:cNvPr id="59" name="Text Box 35"/>
            <p:cNvSpPr txBox="1">
              <a:spLocks noChangeArrowheads="1"/>
            </p:cNvSpPr>
            <p:nvPr/>
          </p:nvSpPr>
          <p:spPr bwMode="auto">
            <a:xfrm>
              <a:off x="2928" y="4608"/>
              <a:ext cx="576" cy="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pPr eaLnBrk="1" hangingPunct="1">
                <a:spcBef>
                  <a:spcPct val="50000"/>
                </a:spcBef>
              </a:pPr>
              <a:r>
                <a:rPr lang="en-US" sz="800">
                  <a:latin typeface="Arial" charset="0"/>
                </a:rPr>
                <a:t>(minus green)</a:t>
              </a:r>
            </a:p>
          </p:txBody>
        </p:sp>
        <p:sp>
          <p:nvSpPr>
            <p:cNvPr id="60" name="Text Box 36"/>
            <p:cNvSpPr txBox="1">
              <a:spLocks noChangeArrowheads="1"/>
            </p:cNvSpPr>
            <p:nvPr/>
          </p:nvSpPr>
          <p:spPr bwMode="auto">
            <a:xfrm>
              <a:off x="2880" y="3744"/>
              <a:ext cx="576" cy="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pPr eaLnBrk="1" hangingPunct="1">
                <a:spcBef>
                  <a:spcPct val="50000"/>
                </a:spcBef>
              </a:pPr>
              <a:r>
                <a:rPr lang="en-US" sz="800">
                  <a:latin typeface="Arial" charset="0"/>
                </a:rPr>
                <a:t>(minus blue)</a:t>
              </a:r>
            </a:p>
          </p:txBody>
        </p:sp>
        <p:sp>
          <p:nvSpPr>
            <p:cNvPr id="61" name="Text Box 37"/>
            <p:cNvSpPr txBox="1">
              <a:spLocks noChangeArrowheads="1"/>
            </p:cNvSpPr>
            <p:nvPr/>
          </p:nvSpPr>
          <p:spPr bwMode="auto">
            <a:xfrm>
              <a:off x="1392" y="4128"/>
              <a:ext cx="576" cy="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Times New Roman" pitchFamily="18" charset="0"/>
                  <a:ea typeface="+mn-ea"/>
                  <a:cs typeface="+mn-cs"/>
                </a:defRPr>
              </a:lvl1pPr>
              <a:lvl2pPr marL="457200" algn="l" rtl="0" fontAlgn="base">
                <a:spcBef>
                  <a:spcPct val="0"/>
                </a:spcBef>
                <a:spcAft>
                  <a:spcPct val="0"/>
                </a:spcAft>
                <a:defRPr sz="3000" kern="1200">
                  <a:solidFill>
                    <a:schemeClr val="tx1"/>
                  </a:solidFill>
                  <a:latin typeface="Times New Roman" pitchFamily="18" charset="0"/>
                  <a:ea typeface="+mn-ea"/>
                  <a:cs typeface="+mn-cs"/>
                </a:defRPr>
              </a:lvl2pPr>
              <a:lvl3pPr marL="914400" algn="l" rtl="0" fontAlgn="base">
                <a:spcBef>
                  <a:spcPct val="0"/>
                </a:spcBef>
                <a:spcAft>
                  <a:spcPct val="0"/>
                </a:spcAft>
                <a:defRPr sz="3000" kern="1200">
                  <a:solidFill>
                    <a:schemeClr val="tx1"/>
                  </a:solidFill>
                  <a:latin typeface="Times New Roman" pitchFamily="18" charset="0"/>
                  <a:ea typeface="+mn-ea"/>
                  <a:cs typeface="+mn-cs"/>
                </a:defRPr>
              </a:lvl3pPr>
              <a:lvl4pPr marL="1371600" algn="l" rtl="0" fontAlgn="base">
                <a:spcBef>
                  <a:spcPct val="0"/>
                </a:spcBef>
                <a:spcAft>
                  <a:spcPct val="0"/>
                </a:spcAft>
                <a:defRPr sz="3000" kern="1200">
                  <a:solidFill>
                    <a:schemeClr val="tx1"/>
                  </a:solidFill>
                  <a:latin typeface="Times New Roman" pitchFamily="18" charset="0"/>
                  <a:ea typeface="+mn-ea"/>
                  <a:cs typeface="+mn-cs"/>
                </a:defRPr>
              </a:lvl4pPr>
              <a:lvl5pPr marL="1828800" algn="l" rtl="0" fontAlgn="base">
                <a:spcBef>
                  <a:spcPct val="0"/>
                </a:spcBef>
                <a:spcAft>
                  <a:spcPct val="0"/>
                </a:spcAft>
                <a:defRPr sz="3000" kern="1200">
                  <a:solidFill>
                    <a:schemeClr val="tx1"/>
                  </a:solidFill>
                  <a:latin typeface="Times New Roman" pitchFamily="18" charset="0"/>
                  <a:ea typeface="+mn-ea"/>
                  <a:cs typeface="+mn-cs"/>
                </a:defRPr>
              </a:lvl5pPr>
              <a:lvl6pPr marL="2286000" algn="l" defTabSz="914400" rtl="0" eaLnBrk="1" latinLnBrk="0" hangingPunct="1">
                <a:defRPr sz="3000" kern="1200">
                  <a:solidFill>
                    <a:schemeClr val="tx1"/>
                  </a:solidFill>
                  <a:latin typeface="Times New Roman" pitchFamily="18" charset="0"/>
                  <a:ea typeface="+mn-ea"/>
                  <a:cs typeface="+mn-cs"/>
                </a:defRPr>
              </a:lvl6pPr>
              <a:lvl7pPr marL="2743200" algn="l" defTabSz="914400" rtl="0" eaLnBrk="1" latinLnBrk="0" hangingPunct="1">
                <a:defRPr sz="3000" kern="1200">
                  <a:solidFill>
                    <a:schemeClr val="tx1"/>
                  </a:solidFill>
                  <a:latin typeface="Times New Roman" pitchFamily="18" charset="0"/>
                  <a:ea typeface="+mn-ea"/>
                  <a:cs typeface="+mn-cs"/>
                </a:defRPr>
              </a:lvl7pPr>
              <a:lvl8pPr marL="3200400" algn="l" defTabSz="914400" rtl="0" eaLnBrk="1" latinLnBrk="0" hangingPunct="1">
                <a:defRPr sz="3000" kern="1200">
                  <a:solidFill>
                    <a:schemeClr val="tx1"/>
                  </a:solidFill>
                  <a:latin typeface="Times New Roman" pitchFamily="18" charset="0"/>
                  <a:ea typeface="+mn-ea"/>
                  <a:cs typeface="+mn-cs"/>
                </a:defRPr>
              </a:lvl8pPr>
              <a:lvl9pPr marL="3657600" algn="l" defTabSz="914400" rtl="0" eaLnBrk="1" latinLnBrk="0" hangingPunct="1">
                <a:defRPr sz="3000" kern="1200">
                  <a:solidFill>
                    <a:schemeClr val="tx1"/>
                  </a:solidFill>
                  <a:latin typeface="Times New Roman" pitchFamily="18" charset="0"/>
                  <a:ea typeface="+mn-ea"/>
                  <a:cs typeface="+mn-cs"/>
                </a:defRPr>
              </a:lvl9pPr>
            </a:lstStyle>
            <a:p>
              <a:pPr eaLnBrk="1" hangingPunct="1">
                <a:spcBef>
                  <a:spcPct val="50000"/>
                </a:spcBef>
              </a:pPr>
              <a:r>
                <a:rPr lang="en-US" sz="800">
                  <a:latin typeface="Arial" charset="0"/>
                </a:rPr>
                <a:t>(minus red)</a:t>
              </a:r>
            </a:p>
          </p:txBody>
        </p:sp>
      </p:grpSp>
      <p:sp>
        <p:nvSpPr>
          <p:cNvPr id="2052" name="Rectangle 10"/>
          <p:cNvSpPr>
            <a:spLocks noGrp="1" noChangeArrowheads="1"/>
          </p:cNvSpPr>
          <p:nvPr>
            <p:ph type="title"/>
          </p:nvPr>
        </p:nvSpPr>
        <p:spPr/>
        <p:txBody>
          <a:bodyPr>
            <a:normAutofit/>
          </a:bodyPr>
          <a:lstStyle/>
          <a:p>
            <a:r>
              <a:rPr lang="en-US" sz="2000" b="1" dirty="0"/>
              <a:t>The CMY(K) Color Model </a:t>
            </a:r>
          </a:p>
        </p:txBody>
      </p:sp>
      <p:graphicFrame>
        <p:nvGraphicFramePr>
          <p:cNvPr id="105479" name="Object 7"/>
          <p:cNvGraphicFramePr>
            <a:graphicFrameLocks noChangeAspect="1"/>
          </p:cNvGraphicFramePr>
          <p:nvPr>
            <p:extLst>
              <p:ext uri="{D42A27DB-BD31-4B8C-83A1-F6EECF244321}">
                <p14:modId xmlns:p14="http://schemas.microsoft.com/office/powerpoint/2010/main" val="1897150454"/>
              </p:ext>
            </p:extLst>
          </p:nvPr>
        </p:nvGraphicFramePr>
        <p:xfrm>
          <a:off x="1239578" y="4326536"/>
          <a:ext cx="1957250" cy="1348420"/>
        </p:xfrm>
        <a:graphic>
          <a:graphicData uri="http://schemas.openxmlformats.org/presentationml/2006/ole">
            <mc:AlternateContent xmlns:mc="http://schemas.openxmlformats.org/markup-compatibility/2006">
              <mc:Choice xmlns:v="urn:schemas-microsoft-com:vml" Requires="v">
                <p:oleObj spid="_x0000_s3150" name="Equation" r:id="rId4" imgW="1040948" imgH="710891" progId="Equation.3">
                  <p:embed/>
                </p:oleObj>
              </mc:Choice>
              <mc:Fallback>
                <p:oleObj name="Equation" r:id="rId4" imgW="1040948" imgH="710891" progId="Equation.3">
                  <p:embed/>
                  <p:pic>
                    <p:nvPicPr>
                      <p:cNvPr id="105479"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9578" y="4326536"/>
                        <a:ext cx="1957250" cy="13484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511" name="Text Box 39"/>
          <p:cNvSpPr txBox="1">
            <a:spLocks noChangeArrowheads="1"/>
          </p:cNvSpPr>
          <p:nvPr/>
        </p:nvSpPr>
        <p:spPr bwMode="auto">
          <a:xfrm>
            <a:off x="3802639" y="5726610"/>
            <a:ext cx="463941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eaLnBrk="0" hangingPunct="0">
              <a:defRPr sz="3000">
                <a:solidFill>
                  <a:schemeClr val="tx1"/>
                </a:solidFill>
                <a:latin typeface="Times New Roman" pitchFamily="18" charset="0"/>
              </a:defRPr>
            </a:lvl1pPr>
            <a:lvl2pPr eaLnBrk="0" hangingPunct="0">
              <a:defRPr sz="3000">
                <a:solidFill>
                  <a:schemeClr val="tx1"/>
                </a:solidFill>
                <a:latin typeface="Times New Roman" pitchFamily="18" charset="0"/>
              </a:defRPr>
            </a:lvl2pPr>
            <a:lvl3pPr marL="1143000" indent="-228600" eaLnBrk="0" hangingPunct="0">
              <a:defRPr sz="3000">
                <a:solidFill>
                  <a:schemeClr val="tx1"/>
                </a:solidFill>
                <a:latin typeface="Times New Roman" pitchFamily="18" charset="0"/>
              </a:defRPr>
            </a:lvl3pPr>
            <a:lvl4pPr marL="1600200" indent="-228600" eaLnBrk="0" hangingPunct="0">
              <a:defRPr sz="3000">
                <a:solidFill>
                  <a:schemeClr val="tx1"/>
                </a:solidFill>
                <a:latin typeface="Times New Roman" pitchFamily="18" charset="0"/>
              </a:defRPr>
            </a:lvl4pPr>
            <a:lvl5pPr marL="2057400" indent="-228600" eaLnBrk="0" hangingPunct="0">
              <a:defRPr sz="3000">
                <a:solidFill>
                  <a:schemeClr val="tx1"/>
                </a:solidFill>
                <a:latin typeface="Times New Roman" pitchFamily="18" charset="0"/>
              </a:defRPr>
            </a:lvl5pPr>
            <a:lvl6pPr marL="2514600" indent="-228600" eaLnBrk="0" fontAlgn="base" hangingPunct="0">
              <a:spcBef>
                <a:spcPct val="0"/>
              </a:spcBef>
              <a:spcAft>
                <a:spcPct val="0"/>
              </a:spcAft>
              <a:defRPr sz="3000">
                <a:solidFill>
                  <a:schemeClr val="tx1"/>
                </a:solidFill>
                <a:latin typeface="Times New Roman" pitchFamily="18" charset="0"/>
              </a:defRPr>
            </a:lvl6pPr>
            <a:lvl7pPr marL="2971800" indent="-228600" eaLnBrk="0" fontAlgn="base" hangingPunct="0">
              <a:spcBef>
                <a:spcPct val="0"/>
              </a:spcBef>
              <a:spcAft>
                <a:spcPct val="0"/>
              </a:spcAft>
              <a:defRPr sz="3000">
                <a:solidFill>
                  <a:schemeClr val="tx1"/>
                </a:solidFill>
                <a:latin typeface="Times New Roman" pitchFamily="18" charset="0"/>
              </a:defRPr>
            </a:lvl7pPr>
            <a:lvl8pPr marL="3429000" indent="-228600" eaLnBrk="0" fontAlgn="base" hangingPunct="0">
              <a:spcBef>
                <a:spcPct val="0"/>
              </a:spcBef>
              <a:spcAft>
                <a:spcPct val="0"/>
              </a:spcAft>
              <a:defRPr sz="3000">
                <a:solidFill>
                  <a:schemeClr val="tx1"/>
                </a:solidFill>
                <a:latin typeface="Times New Roman" pitchFamily="18" charset="0"/>
              </a:defRPr>
            </a:lvl8pPr>
            <a:lvl9pPr marL="3886200" indent="-228600" eaLnBrk="0" fontAlgn="base" hangingPunct="0">
              <a:spcBef>
                <a:spcPct val="0"/>
              </a:spcBef>
              <a:spcAft>
                <a:spcPct val="0"/>
              </a:spcAft>
              <a:defRPr sz="3000">
                <a:solidFill>
                  <a:schemeClr val="tx1"/>
                </a:solidFill>
                <a:latin typeface="Times New Roman" pitchFamily="18" charset="0"/>
              </a:defRPr>
            </a:lvl9pPr>
          </a:lstStyle>
          <a:p>
            <a:pPr lvl="1" eaLnBrk="1" hangingPunct="1"/>
            <a:r>
              <a:rPr lang="en-US" sz="1200" dirty="0"/>
              <a:t>subtractive primaries (cyan, magenta, yellow) and their mixtures</a:t>
            </a:r>
          </a:p>
        </p:txBody>
      </p:sp>
    </p:spTree>
    <p:extLst>
      <p:ext uri="{BB962C8B-B14F-4D97-AF65-F5344CB8AC3E}">
        <p14:creationId xmlns:p14="http://schemas.microsoft.com/office/powerpoint/2010/main" val="21100025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4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5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47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4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54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016" y="712793"/>
            <a:ext cx="6629400" cy="857250"/>
          </a:xfrm>
        </p:spPr>
        <p:txBody>
          <a:bodyPr>
            <a:normAutofit/>
          </a:bodyPr>
          <a:lstStyle/>
          <a:p>
            <a:r>
              <a:rPr lang="en-US" sz="2000" b="1" dirty="0"/>
              <a:t>RGB and CMYK</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2992787"/>
            <a:ext cx="2161142" cy="168153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3077458"/>
            <a:ext cx="2133600" cy="1512189"/>
          </a:xfrm>
          <a:prstGeom prst="rect">
            <a:avLst/>
          </a:prstGeom>
        </p:spPr>
      </p:pic>
      <p:sp>
        <p:nvSpPr>
          <p:cNvPr id="9" name="Rectangle 8"/>
          <p:cNvSpPr/>
          <p:nvPr/>
        </p:nvSpPr>
        <p:spPr>
          <a:xfrm>
            <a:off x="890016" y="4843216"/>
            <a:ext cx="3429000" cy="900246"/>
          </a:xfrm>
          <a:prstGeom prst="rect">
            <a:avLst/>
          </a:prstGeom>
        </p:spPr>
        <p:txBody>
          <a:bodyPr wrap="square">
            <a:spAutoFit/>
          </a:bodyPr>
          <a:lstStyle/>
          <a:p>
            <a:r>
              <a:rPr lang="en-US" sz="1050" b="1" dirty="0">
                <a:solidFill>
                  <a:srgbClr val="002060"/>
                </a:solidFill>
              </a:rPr>
              <a:t>RGB.</a:t>
            </a:r>
            <a:r>
              <a:rPr lang="en-US" sz="1050" dirty="0">
                <a:solidFill>
                  <a:srgbClr val="002060"/>
                </a:solidFill>
              </a:rPr>
              <a:t> Three colors of light, red, green and blue make white light.  Cyan, magenta and yellow are also combinations of RGB.</a:t>
            </a:r>
          </a:p>
          <a:p>
            <a:endParaRPr lang="en-US" sz="1050" dirty="0">
              <a:solidFill>
                <a:srgbClr val="002060"/>
              </a:solidFill>
            </a:endParaRPr>
          </a:p>
          <a:p>
            <a:r>
              <a:rPr lang="en-US" sz="1050" dirty="0">
                <a:solidFill>
                  <a:srgbClr val="002060"/>
                </a:solidFill>
              </a:rPr>
              <a:t>The intensity of light also changes the color.</a:t>
            </a:r>
          </a:p>
        </p:txBody>
      </p:sp>
      <p:sp>
        <p:nvSpPr>
          <p:cNvPr id="10" name="Rectangle 9"/>
          <p:cNvSpPr/>
          <p:nvPr/>
        </p:nvSpPr>
        <p:spPr>
          <a:xfrm>
            <a:off x="4946904" y="4924007"/>
            <a:ext cx="3352800" cy="738664"/>
          </a:xfrm>
          <a:prstGeom prst="rect">
            <a:avLst/>
          </a:prstGeom>
        </p:spPr>
        <p:txBody>
          <a:bodyPr wrap="square">
            <a:spAutoFit/>
          </a:bodyPr>
          <a:lstStyle/>
          <a:p>
            <a:r>
              <a:rPr lang="en-US" sz="1050" b="1" dirty="0">
                <a:solidFill>
                  <a:srgbClr val="002060"/>
                </a:solidFill>
              </a:rPr>
              <a:t>CMYK.</a:t>
            </a:r>
            <a:r>
              <a:rPr lang="en-US" sz="1050" dirty="0">
                <a:solidFill>
                  <a:srgbClr val="002060"/>
                </a:solidFill>
              </a:rPr>
              <a:t> Three inks, cyan, magenta and yellow make black. In practice this black lacks intensity, so a separate black (K) is usually added.  Red, green and blue are made from CMYK.</a:t>
            </a:r>
          </a:p>
        </p:txBody>
      </p:sp>
      <p:sp>
        <p:nvSpPr>
          <p:cNvPr id="11" name="Rectangle 10"/>
          <p:cNvSpPr/>
          <p:nvPr/>
        </p:nvSpPr>
        <p:spPr>
          <a:xfrm>
            <a:off x="332342" y="1890524"/>
            <a:ext cx="8418466" cy="1323439"/>
          </a:xfrm>
          <a:prstGeom prst="rect">
            <a:avLst/>
          </a:prstGeom>
        </p:spPr>
        <p:txBody>
          <a:bodyPr wrap="square">
            <a:spAutoFit/>
          </a:bodyPr>
          <a:lstStyle/>
          <a:p>
            <a:r>
              <a:rPr lang="en-US" sz="1600" dirty="0">
                <a:solidFill>
                  <a:srgbClr val="002060"/>
                </a:solidFill>
              </a:rPr>
              <a:t>RGB and CMYK are two different color spaces. The RGB color space uses light in colors of red, green, and blue to create the visible spectrum. Our eyes see color in terms of reflected light, so the observed world is closer to RGB than CMYK. That is why native RGB devices that use light to create color, such as film recorders, scanners, and cameras can reproduce color fairly accurately</a:t>
            </a:r>
            <a:r>
              <a:rPr lang="en-US" sz="1600" dirty="0" smtClean="0">
                <a:solidFill>
                  <a:srgbClr val="002060"/>
                </a:solidFill>
              </a:rPr>
              <a:t>.</a:t>
            </a:r>
            <a:endParaRPr lang="ar-EG" sz="1600" dirty="0" smtClean="0">
              <a:solidFill>
                <a:srgbClr val="002060"/>
              </a:solidFill>
            </a:endParaRPr>
          </a:p>
          <a:p>
            <a:endParaRPr lang="en-US" sz="1600" dirty="0">
              <a:solidFill>
                <a:srgbClr val="002060"/>
              </a:solidFill>
            </a:endParaRPr>
          </a:p>
        </p:txBody>
      </p:sp>
    </p:spTree>
    <p:extLst>
      <p:ext uri="{BB962C8B-B14F-4D97-AF65-F5344CB8AC3E}">
        <p14:creationId xmlns:p14="http://schemas.microsoft.com/office/powerpoint/2010/main" val="41613610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RGB and CMYK</a:t>
            </a:r>
          </a:p>
        </p:txBody>
      </p:sp>
      <p:sp>
        <p:nvSpPr>
          <p:cNvPr id="4" name="Slide Number Placeholder 3"/>
          <p:cNvSpPr>
            <a:spLocks noGrp="1"/>
          </p:cNvSpPr>
          <p:nvPr>
            <p:ph type="sldNum" sz="quarter" idx="12"/>
          </p:nvPr>
        </p:nvSpPr>
        <p:spPr/>
        <p:txBody>
          <a:bodyPr/>
          <a:lstStyle/>
          <a:p>
            <a:fld id="{D2CBC6F9-63DC-418A-A30A-9A9F771FE38A}" type="slidenum">
              <a:rPr lang="en-US" smtClean="0"/>
              <a:t>35</a:t>
            </a:fld>
            <a:endParaRPr lang="en-US"/>
          </a:p>
        </p:txBody>
      </p:sp>
      <p:pic>
        <p:nvPicPr>
          <p:cNvPr id="4100" name="image4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1987" y="2149475"/>
            <a:ext cx="5280025" cy="9906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648" y="3928616"/>
            <a:ext cx="1600200" cy="73183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0136" y="3893264"/>
            <a:ext cx="1622425" cy="7239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1300" y="5120987"/>
            <a:ext cx="1341438" cy="7318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6"/>
          <p:cNvSpPr>
            <a:spLocks noChangeArrowheads="1"/>
          </p:cNvSpPr>
          <p:nvPr/>
        </p:nvSpPr>
        <p:spPr bwMode="auto">
          <a:xfrm>
            <a:off x="0" y="1447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p:cNvSpPr>
            <a:spLocks noChangeArrowheads="1"/>
          </p:cNvSpPr>
          <p:nvPr/>
        </p:nvSpPr>
        <p:spPr bwMode="auto">
          <a:xfrm>
            <a:off x="-360363" y="2636838"/>
            <a:ext cx="914400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8"/>
          <p:cNvSpPr>
            <a:spLocks noChangeArrowheads="1"/>
          </p:cNvSpPr>
          <p:nvPr/>
        </p:nvSpPr>
        <p:spPr bwMode="auto">
          <a:xfrm>
            <a:off x="-360363" y="3360738"/>
            <a:ext cx="914400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63396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000" b="1" dirty="0"/>
              <a:t>CMY and CMYK Color Models</a:t>
            </a:r>
            <a:endParaRPr lang="en-US" sz="2000" b="1" dirty="0"/>
          </a:p>
        </p:txBody>
      </p:sp>
      <p:sp>
        <p:nvSpPr>
          <p:cNvPr id="3" name="Content Placeholder 2"/>
          <p:cNvSpPr>
            <a:spLocks noGrp="1"/>
          </p:cNvSpPr>
          <p:nvPr>
            <p:ph idx="1"/>
          </p:nvPr>
        </p:nvSpPr>
        <p:spPr>
          <a:xfrm>
            <a:off x="435894" y="1996895"/>
            <a:ext cx="8272211" cy="3678303"/>
          </a:xfrm>
        </p:spPr>
        <p:txBody>
          <a:bodyPr>
            <a:normAutofit fontScale="25000" lnSpcReduction="20000"/>
          </a:bodyPr>
          <a:lstStyle/>
          <a:p>
            <a:pPr marL="284163" indent="-284163">
              <a:lnSpc>
                <a:spcPct val="120000"/>
              </a:lnSpc>
              <a:spcBef>
                <a:spcPts val="600"/>
              </a:spcBef>
              <a:buClr>
                <a:srgbClr val="000066"/>
              </a:buClr>
              <a:buFont typeface="Microsoft YaHei UI" panose="020B0503020204020204" pitchFamily="34" charset="-122"/>
              <a:buChar char="-"/>
            </a:pPr>
            <a:r>
              <a:rPr lang="en-US" sz="6400" b="1" dirty="0">
                <a:solidFill>
                  <a:srgbClr val="000066"/>
                </a:solidFill>
                <a:latin typeface="Arial" panose="020B0604020202020204" pitchFamily="34" charset="0"/>
                <a:cs typeface="Arial" panose="020B0604020202020204" pitchFamily="34" charset="0"/>
              </a:rPr>
              <a:t>CMY:</a:t>
            </a:r>
            <a:r>
              <a:rPr lang="en-US" sz="6400" dirty="0">
                <a:solidFill>
                  <a:srgbClr val="000066"/>
                </a:solidFill>
                <a:latin typeface="Arial" panose="020B0604020202020204" pitchFamily="34" charset="0"/>
                <a:cs typeface="Arial" panose="020B0604020202020204" pitchFamily="34" charset="0"/>
              </a:rPr>
              <a:t> Secondary colors of light, or primary colors of pigments are used.</a:t>
            </a:r>
          </a:p>
          <a:p>
            <a:pPr marL="284163" indent="-284163">
              <a:lnSpc>
                <a:spcPct val="120000"/>
              </a:lnSpc>
              <a:spcBef>
                <a:spcPts val="600"/>
              </a:spcBef>
              <a:buClr>
                <a:srgbClr val="000066"/>
              </a:buClr>
              <a:buFont typeface="Microsoft YaHei UI" panose="020B0503020204020204" pitchFamily="34" charset="-122"/>
              <a:buChar char="-"/>
            </a:pPr>
            <a:r>
              <a:rPr lang="en-US" altLang="zh-CN" sz="6400" dirty="0">
                <a:solidFill>
                  <a:srgbClr val="000066"/>
                </a:solidFill>
                <a:latin typeface="Arial" panose="020B0604020202020204" pitchFamily="34" charset="0"/>
                <a:cs typeface="Arial" panose="020B0604020202020204" pitchFamily="34" charset="0"/>
              </a:rPr>
              <a:t>Used to generate hardcopy output (Printer and Copier).</a:t>
            </a:r>
          </a:p>
          <a:p>
            <a:pPr marL="284163" indent="-284163">
              <a:lnSpc>
                <a:spcPct val="120000"/>
              </a:lnSpc>
              <a:spcBef>
                <a:spcPts val="600"/>
              </a:spcBef>
              <a:buClr>
                <a:srgbClr val="000066"/>
              </a:buClr>
              <a:buFont typeface="Microsoft YaHei UI" panose="020B0503020204020204" pitchFamily="34" charset="-122"/>
              <a:buChar char="-"/>
            </a:pPr>
            <a:r>
              <a:rPr lang="en-US" altLang="zh-CN" sz="6400" dirty="0">
                <a:solidFill>
                  <a:srgbClr val="000066"/>
                </a:solidFill>
                <a:latin typeface="Arial" panose="020B0604020202020204" pitchFamily="34" charset="0"/>
                <a:cs typeface="Arial" panose="020B0604020202020204" pitchFamily="34" charset="0"/>
              </a:rPr>
              <a:t>Some facts:</a:t>
            </a:r>
          </a:p>
          <a:p>
            <a:pPr marL="746125" lvl="1" indent="-288925">
              <a:lnSpc>
                <a:spcPct val="120000"/>
              </a:lnSpc>
              <a:spcBef>
                <a:spcPts val="600"/>
              </a:spcBef>
              <a:buClr>
                <a:srgbClr val="000066"/>
              </a:buClr>
              <a:buFont typeface="Arial" panose="020B0604020202020204" pitchFamily="34" charset="0"/>
              <a:buChar char="•"/>
            </a:pPr>
            <a:r>
              <a:rPr lang="en-US" altLang="zh-CN" sz="6400" dirty="0">
                <a:solidFill>
                  <a:srgbClr val="000066"/>
                </a:solidFill>
                <a:latin typeface="Arial" panose="020B0604020202020204" pitchFamily="34" charset="0"/>
                <a:cs typeface="Arial" panose="020B0604020202020204" pitchFamily="34" charset="0"/>
              </a:rPr>
              <a:t>Printer papers are white (reflect all colors)</a:t>
            </a:r>
          </a:p>
          <a:p>
            <a:pPr marL="746125" lvl="1" indent="-288925">
              <a:lnSpc>
                <a:spcPct val="120000"/>
              </a:lnSpc>
              <a:spcBef>
                <a:spcPts val="600"/>
              </a:spcBef>
              <a:buClr>
                <a:srgbClr val="000066"/>
              </a:buClr>
              <a:buFont typeface="Arial" panose="020B0604020202020204" pitchFamily="34" charset="0"/>
              <a:buChar char="•"/>
            </a:pPr>
            <a:r>
              <a:rPr lang="en-US" altLang="zh-CN" sz="6400" dirty="0">
                <a:solidFill>
                  <a:srgbClr val="000066"/>
                </a:solidFill>
                <a:latin typeface="Arial" panose="020B0604020202020204" pitchFamily="34" charset="0"/>
                <a:cs typeface="Arial" panose="020B0604020202020204" pitchFamily="34" charset="0"/>
              </a:rPr>
              <a:t>Printers use ink (Transparent)</a:t>
            </a:r>
          </a:p>
          <a:p>
            <a:pPr marL="746125" lvl="1" indent="-288925">
              <a:lnSpc>
                <a:spcPct val="120000"/>
              </a:lnSpc>
              <a:spcBef>
                <a:spcPts val="600"/>
              </a:spcBef>
              <a:buClr>
                <a:srgbClr val="000066"/>
              </a:buClr>
              <a:buFont typeface="Arial" panose="020B0604020202020204" pitchFamily="34" charset="0"/>
              <a:buChar char="•"/>
            </a:pPr>
            <a:r>
              <a:rPr lang="en-US" altLang="zh-CN" sz="6400" dirty="0">
                <a:solidFill>
                  <a:srgbClr val="00FFFF"/>
                </a:solidFill>
                <a:latin typeface="Arial" panose="020B0604020202020204" pitchFamily="34" charset="0"/>
                <a:cs typeface="Arial" panose="020B0604020202020204" pitchFamily="34" charset="0"/>
              </a:rPr>
              <a:t>Cyan</a:t>
            </a:r>
            <a:r>
              <a:rPr lang="en-US" altLang="zh-CN" sz="6400" dirty="0">
                <a:solidFill>
                  <a:srgbClr val="000066"/>
                </a:solidFill>
                <a:latin typeface="Arial" panose="020B0604020202020204" pitchFamily="34" charset="0"/>
                <a:cs typeface="Arial" panose="020B0604020202020204" pitchFamily="34" charset="0"/>
              </a:rPr>
              <a:t>-</a:t>
            </a:r>
            <a:r>
              <a:rPr lang="en-US" altLang="zh-CN" sz="6400" dirty="0">
                <a:solidFill>
                  <a:srgbClr val="FF00FF"/>
                </a:solidFill>
                <a:latin typeface="Arial" panose="020B0604020202020204" pitchFamily="34" charset="0"/>
                <a:cs typeface="Arial" panose="020B0604020202020204" pitchFamily="34" charset="0"/>
              </a:rPr>
              <a:t>Magenta</a:t>
            </a:r>
            <a:r>
              <a:rPr lang="en-US" altLang="zh-CN" sz="6400" dirty="0">
                <a:solidFill>
                  <a:srgbClr val="000066"/>
                </a:solidFill>
                <a:latin typeface="Arial" panose="020B0604020202020204" pitchFamily="34" charset="0"/>
                <a:cs typeface="Arial" panose="020B0604020202020204" pitchFamily="34" charset="0"/>
              </a:rPr>
              <a:t>-</a:t>
            </a:r>
            <a:r>
              <a:rPr lang="en-US" altLang="zh-CN" sz="6400" dirty="0">
                <a:solidFill>
                  <a:srgbClr val="FFFF00"/>
                </a:solidFill>
                <a:latin typeface="Arial" panose="020B0604020202020204" pitchFamily="34" charset="0"/>
                <a:cs typeface="Arial" panose="020B0604020202020204" pitchFamily="34" charset="0"/>
              </a:rPr>
              <a:t>Yellow</a:t>
            </a:r>
            <a:r>
              <a:rPr lang="en-US" altLang="zh-CN" sz="6400" dirty="0">
                <a:solidFill>
                  <a:srgbClr val="000066"/>
                </a:solidFill>
                <a:latin typeface="Arial" panose="020B0604020202020204" pitchFamily="34" charset="0"/>
                <a:cs typeface="Arial" panose="020B0604020202020204" pitchFamily="34" charset="0"/>
              </a:rPr>
              <a:t> Pigments (ink) </a:t>
            </a:r>
            <a:r>
              <a:rPr lang="en-US" altLang="zh-CN" sz="6400" b="1" dirty="0">
                <a:solidFill>
                  <a:srgbClr val="000066"/>
                </a:solidFill>
                <a:latin typeface="Arial" panose="020B0604020202020204" pitchFamily="34" charset="0"/>
                <a:cs typeface="Arial" panose="020B0604020202020204" pitchFamily="34" charset="0"/>
              </a:rPr>
              <a:t>absorb</a:t>
            </a:r>
            <a:r>
              <a:rPr lang="en-US" altLang="zh-CN" sz="6400" dirty="0">
                <a:solidFill>
                  <a:srgbClr val="000066"/>
                </a:solidFill>
                <a:latin typeface="Arial" panose="020B0604020202020204" pitchFamily="34" charset="0"/>
                <a:cs typeface="Arial" panose="020B0604020202020204" pitchFamily="34" charset="0"/>
              </a:rPr>
              <a:t> </a:t>
            </a:r>
            <a:r>
              <a:rPr lang="en-US" altLang="zh-CN" sz="6400" dirty="0">
                <a:solidFill>
                  <a:srgbClr val="FF0000"/>
                </a:solidFill>
                <a:latin typeface="Arial" panose="020B0604020202020204" pitchFamily="34" charset="0"/>
                <a:cs typeface="Arial" panose="020B0604020202020204" pitchFamily="34" charset="0"/>
              </a:rPr>
              <a:t>Red</a:t>
            </a:r>
            <a:r>
              <a:rPr lang="en-US" altLang="zh-CN" sz="6400" dirty="0">
                <a:solidFill>
                  <a:srgbClr val="000066"/>
                </a:solidFill>
                <a:latin typeface="Arial" panose="020B0604020202020204" pitchFamily="34" charset="0"/>
                <a:cs typeface="Arial" panose="020B0604020202020204" pitchFamily="34" charset="0"/>
              </a:rPr>
              <a:t>-</a:t>
            </a:r>
            <a:r>
              <a:rPr lang="en-US" altLang="zh-CN" sz="6400" dirty="0">
                <a:solidFill>
                  <a:srgbClr val="00B050"/>
                </a:solidFill>
                <a:latin typeface="Arial" panose="020B0604020202020204" pitchFamily="34" charset="0"/>
                <a:cs typeface="Arial" panose="020B0604020202020204" pitchFamily="34" charset="0"/>
              </a:rPr>
              <a:t>Green</a:t>
            </a:r>
            <a:r>
              <a:rPr lang="en-US" altLang="zh-CN" sz="6400" dirty="0">
                <a:solidFill>
                  <a:srgbClr val="000066"/>
                </a:solidFill>
                <a:latin typeface="Arial" panose="020B0604020202020204" pitchFamily="34" charset="0"/>
                <a:cs typeface="Arial" panose="020B0604020202020204" pitchFamily="34" charset="0"/>
              </a:rPr>
              <a:t>-</a:t>
            </a:r>
            <a:r>
              <a:rPr lang="en-US" altLang="zh-CN" sz="6400" dirty="0">
                <a:solidFill>
                  <a:srgbClr val="0070C0"/>
                </a:solidFill>
                <a:latin typeface="Arial" panose="020B0604020202020204" pitchFamily="34" charset="0"/>
                <a:cs typeface="Arial" panose="020B0604020202020204" pitchFamily="34" charset="0"/>
              </a:rPr>
              <a:t>Blue</a:t>
            </a:r>
          </a:p>
          <a:p>
            <a:r>
              <a:rPr lang="en-US" altLang="zh-CN" sz="6400" dirty="0">
                <a:solidFill>
                  <a:srgbClr val="000066"/>
                </a:solidFill>
                <a:latin typeface="Arial" panose="020B0604020202020204" pitchFamily="34" charset="0"/>
                <a:cs typeface="Arial" panose="020B0604020202020204" pitchFamily="34" charset="0"/>
              </a:rPr>
              <a:t>K (Blac</a:t>
            </a:r>
            <a:r>
              <a:rPr lang="en-US" altLang="zh-CN" sz="6400" b="1" dirty="0">
                <a:solidFill>
                  <a:srgbClr val="000066"/>
                </a:solidFill>
                <a:latin typeface="Arial" panose="020B0604020202020204" pitchFamily="34" charset="0"/>
                <a:cs typeface="Arial" panose="020B0604020202020204" pitchFamily="34" charset="0"/>
              </a:rPr>
              <a:t>k</a:t>
            </a:r>
            <a:r>
              <a:rPr lang="en-US" altLang="zh-CN" sz="6400" dirty="0">
                <a:solidFill>
                  <a:srgbClr val="000066"/>
                </a:solidFill>
                <a:latin typeface="Arial" panose="020B0604020202020204" pitchFamily="34" charset="0"/>
                <a:cs typeface="Arial" panose="020B0604020202020204" pitchFamily="34" charset="0"/>
              </a:rPr>
              <a:t>) is practical problem of C+M+Y</a:t>
            </a:r>
            <a:r>
              <a:rPr lang="zh-CN" altLang="en-US" sz="6400" dirty="0">
                <a:solidFill>
                  <a:srgbClr val="000066"/>
                </a:solidFill>
                <a:latin typeface="Arial" panose="020B0604020202020204" pitchFamily="34" charset="0"/>
                <a:cs typeface="Arial" panose="020B0604020202020204" pitchFamily="34" charset="0"/>
              </a:rPr>
              <a:t>≠</a:t>
            </a:r>
            <a:r>
              <a:rPr lang="en-US" altLang="zh-CN" sz="6400" dirty="0">
                <a:solidFill>
                  <a:srgbClr val="000066"/>
                </a:solidFill>
                <a:latin typeface="Arial" panose="020B0604020202020204" pitchFamily="34" charset="0"/>
                <a:cs typeface="Arial" panose="020B0604020202020204" pitchFamily="34" charset="0"/>
              </a:rPr>
              <a:t>Black (Muddy Brown). Add a fraction of Black color</a:t>
            </a:r>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36</a:t>
            </a:fld>
            <a:endParaRPr lang="en-US"/>
          </a:p>
        </p:txBody>
      </p:sp>
    </p:spTree>
    <p:extLst>
      <p:ext uri="{BB962C8B-B14F-4D97-AF65-F5344CB8AC3E}">
        <p14:creationId xmlns:p14="http://schemas.microsoft.com/office/powerpoint/2010/main" val="12619457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712" y="1175906"/>
            <a:ext cx="6324600" cy="742950"/>
          </a:xfrm>
        </p:spPr>
        <p:txBody>
          <a:bodyPr>
            <a:noAutofit/>
          </a:bodyPr>
          <a:lstStyle/>
          <a:p>
            <a:r>
              <a:rPr lang="en-US" sz="2000" b="1" dirty="0"/>
              <a:t>Rendering </a:t>
            </a:r>
            <a:r>
              <a:rPr lang="en-US" sz="2000" b="1" dirty="0" smtClean="0"/>
              <a:t>Intent Perceptual</a:t>
            </a:r>
            <a:r>
              <a:rPr lang="en-US" sz="2000" b="1" dirty="0"/>
              <a:t/>
            </a:r>
            <a:br>
              <a:rPr lang="en-US" sz="2000" b="1" dirty="0"/>
            </a:br>
            <a:endParaRPr lang="en-US" sz="2000" b="1"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325248"/>
            <a:ext cx="3352800" cy="25146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916" y="2228850"/>
            <a:ext cx="3352800" cy="2514600"/>
          </a:xfrm>
          <a:prstGeom prst="rect">
            <a:avLst/>
          </a:prstGeom>
        </p:spPr>
      </p:pic>
      <p:sp>
        <p:nvSpPr>
          <p:cNvPr id="11" name="TextBox 10"/>
          <p:cNvSpPr txBox="1"/>
          <p:nvPr/>
        </p:nvSpPr>
        <p:spPr>
          <a:xfrm>
            <a:off x="2573359" y="4640582"/>
            <a:ext cx="5473361" cy="1200329"/>
          </a:xfrm>
          <a:prstGeom prst="rect">
            <a:avLst/>
          </a:prstGeom>
          <a:noFill/>
        </p:spPr>
        <p:txBody>
          <a:bodyPr wrap="square" rtlCol="0">
            <a:spAutoFit/>
          </a:bodyPr>
          <a:lstStyle/>
          <a:p>
            <a:pPr marL="285750" indent="-285750">
              <a:buFont typeface="Arial" pitchFamily="34" charset="0"/>
              <a:buChar char="•"/>
            </a:pPr>
            <a:r>
              <a:rPr lang="en-US" dirty="0">
                <a:solidFill>
                  <a:schemeClr val="tx2">
                    <a:lumMod val="50000"/>
                  </a:schemeClr>
                </a:solidFill>
              </a:rPr>
              <a:t>Relationships among colors are preserved</a:t>
            </a:r>
          </a:p>
          <a:p>
            <a:pPr marL="285750" indent="-285750">
              <a:buFont typeface="Arial" pitchFamily="34" charset="0"/>
              <a:buChar char="•"/>
            </a:pPr>
            <a:r>
              <a:rPr lang="en-US" dirty="0">
                <a:solidFill>
                  <a:schemeClr val="tx2">
                    <a:lumMod val="50000"/>
                  </a:schemeClr>
                </a:solidFill>
              </a:rPr>
              <a:t>Color space is uniformly shifted</a:t>
            </a:r>
          </a:p>
          <a:p>
            <a:pPr marL="285750" indent="-285750">
              <a:buFont typeface="Arial" pitchFamily="34" charset="0"/>
              <a:buChar char="•"/>
            </a:pPr>
            <a:r>
              <a:rPr lang="en-US" dirty="0">
                <a:solidFill>
                  <a:schemeClr val="tx2">
                    <a:lumMod val="50000"/>
                  </a:schemeClr>
                </a:solidFill>
              </a:rPr>
              <a:t>Absolute colors are not preserved </a:t>
            </a:r>
          </a:p>
          <a:p>
            <a:pPr marL="285750" indent="-285750">
              <a:buFont typeface="Arial" pitchFamily="34" charset="0"/>
              <a:buChar char="•"/>
            </a:pPr>
            <a:r>
              <a:rPr lang="en-US" dirty="0">
                <a:solidFill>
                  <a:schemeClr val="tx2">
                    <a:lumMod val="50000"/>
                  </a:schemeClr>
                </a:solidFill>
              </a:rPr>
              <a:t>Technically reversible depending on RIP</a:t>
            </a:r>
          </a:p>
        </p:txBody>
      </p:sp>
      <p:sp>
        <p:nvSpPr>
          <p:cNvPr id="12" name="TextBox 11"/>
          <p:cNvSpPr txBox="1"/>
          <p:nvPr/>
        </p:nvSpPr>
        <p:spPr>
          <a:xfrm>
            <a:off x="3195444" y="2744024"/>
            <a:ext cx="1321196" cy="246221"/>
          </a:xfrm>
          <a:prstGeom prst="rect">
            <a:avLst/>
          </a:prstGeom>
          <a:noFill/>
        </p:spPr>
        <p:txBody>
          <a:bodyPr wrap="none" rtlCol="0">
            <a:spAutoFit/>
          </a:bodyPr>
          <a:lstStyle/>
          <a:p>
            <a:r>
              <a:rPr lang="en-US" sz="1000" dirty="0"/>
              <a:t>Graphic to be printed</a:t>
            </a:r>
          </a:p>
        </p:txBody>
      </p:sp>
      <p:cxnSp>
        <p:nvCxnSpPr>
          <p:cNvPr id="14" name="Elbow Connector 13"/>
          <p:cNvCxnSpPr/>
          <p:nvPr/>
        </p:nvCxnSpPr>
        <p:spPr>
          <a:xfrm>
            <a:off x="4516916" y="2836354"/>
            <a:ext cx="1198084" cy="82124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12" idx="1"/>
          </p:cNvCxnSpPr>
          <p:nvPr/>
        </p:nvCxnSpPr>
        <p:spPr>
          <a:xfrm rot="10800000" flipV="1">
            <a:off x="2573360" y="2867134"/>
            <a:ext cx="622084" cy="21896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57604" y="4400552"/>
            <a:ext cx="550151" cy="246221"/>
          </a:xfrm>
          <a:prstGeom prst="rect">
            <a:avLst/>
          </a:prstGeom>
          <a:noFill/>
        </p:spPr>
        <p:txBody>
          <a:bodyPr wrap="none" rtlCol="0">
            <a:spAutoFit/>
          </a:bodyPr>
          <a:lstStyle/>
          <a:p>
            <a:r>
              <a:rPr lang="en-US" sz="1000" dirty="0"/>
              <a:t>Printer</a:t>
            </a:r>
          </a:p>
        </p:txBody>
      </p:sp>
      <p:cxnSp>
        <p:nvCxnSpPr>
          <p:cNvPr id="20" name="Elbow Connector 19"/>
          <p:cNvCxnSpPr/>
          <p:nvPr/>
        </p:nvCxnSpPr>
        <p:spPr>
          <a:xfrm flipV="1">
            <a:off x="4267200" y="3943352"/>
            <a:ext cx="1066800" cy="549533"/>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8" idx="1"/>
          </p:cNvCxnSpPr>
          <p:nvPr/>
        </p:nvCxnSpPr>
        <p:spPr>
          <a:xfrm rot="10800000">
            <a:off x="3048008" y="4114804"/>
            <a:ext cx="609597" cy="40885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2220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508" y="2242290"/>
            <a:ext cx="3354814" cy="251611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956" y="2242290"/>
            <a:ext cx="3354814" cy="2516111"/>
          </a:xfrm>
          <a:prstGeom prst="rect">
            <a:avLst/>
          </a:prstGeom>
        </p:spPr>
      </p:pic>
      <p:sp>
        <p:nvSpPr>
          <p:cNvPr id="2" name="Title 1"/>
          <p:cNvSpPr>
            <a:spLocks noGrp="1"/>
          </p:cNvSpPr>
          <p:nvPr>
            <p:ph type="title"/>
          </p:nvPr>
        </p:nvSpPr>
        <p:spPr>
          <a:xfrm>
            <a:off x="495304" y="1116998"/>
            <a:ext cx="6324600" cy="742950"/>
          </a:xfrm>
        </p:spPr>
        <p:txBody>
          <a:bodyPr>
            <a:noAutofit/>
          </a:bodyPr>
          <a:lstStyle/>
          <a:p>
            <a:r>
              <a:rPr lang="en-US" sz="2000" b="1" dirty="0"/>
              <a:t>Rendering Intent</a:t>
            </a:r>
            <a:br>
              <a:rPr lang="en-US" sz="2000" b="1" dirty="0"/>
            </a:br>
            <a:r>
              <a:rPr lang="en-US" sz="2000" b="1" dirty="0"/>
              <a:t>Absolute Colorimetric</a:t>
            </a:r>
            <a:br>
              <a:rPr lang="en-US" sz="2000" b="1" dirty="0"/>
            </a:br>
            <a:endParaRPr lang="en-US" sz="2000" b="1" dirty="0"/>
          </a:p>
        </p:txBody>
      </p:sp>
      <p:sp>
        <p:nvSpPr>
          <p:cNvPr id="11" name="TextBox 10"/>
          <p:cNvSpPr txBox="1"/>
          <p:nvPr/>
        </p:nvSpPr>
        <p:spPr>
          <a:xfrm>
            <a:off x="2573359" y="4758398"/>
            <a:ext cx="3422284" cy="923330"/>
          </a:xfrm>
          <a:prstGeom prst="rect">
            <a:avLst/>
          </a:prstGeom>
          <a:noFill/>
        </p:spPr>
        <p:txBody>
          <a:bodyPr wrap="none" rtlCol="0">
            <a:spAutoFit/>
          </a:bodyPr>
          <a:lstStyle/>
          <a:p>
            <a:pPr marL="285750" indent="-285750">
              <a:buFont typeface="Arial" pitchFamily="34" charset="0"/>
              <a:buChar char="•"/>
            </a:pPr>
            <a:r>
              <a:rPr lang="en-US" dirty="0">
                <a:solidFill>
                  <a:schemeClr val="tx2">
                    <a:lumMod val="50000"/>
                  </a:schemeClr>
                </a:solidFill>
              </a:rPr>
              <a:t>In gamut colors are preserved</a:t>
            </a:r>
          </a:p>
          <a:p>
            <a:pPr marL="285750" indent="-285750">
              <a:buFont typeface="Arial" pitchFamily="34" charset="0"/>
              <a:buChar char="•"/>
            </a:pPr>
            <a:r>
              <a:rPr lang="en-US" dirty="0">
                <a:solidFill>
                  <a:schemeClr val="tx2">
                    <a:lumMod val="50000"/>
                  </a:schemeClr>
                </a:solidFill>
              </a:rPr>
              <a:t>Out of gamut colors are shifted</a:t>
            </a:r>
          </a:p>
          <a:p>
            <a:pPr marL="285750" indent="-285750">
              <a:buFont typeface="Arial" pitchFamily="34" charset="0"/>
              <a:buChar char="•"/>
            </a:pPr>
            <a:r>
              <a:rPr lang="en-US" dirty="0">
                <a:solidFill>
                  <a:schemeClr val="tx2">
                    <a:lumMod val="50000"/>
                  </a:schemeClr>
                </a:solidFill>
              </a:rPr>
              <a:t>Not reversible </a:t>
            </a:r>
          </a:p>
        </p:txBody>
      </p:sp>
      <p:sp>
        <p:nvSpPr>
          <p:cNvPr id="12" name="TextBox 11"/>
          <p:cNvSpPr txBox="1"/>
          <p:nvPr/>
        </p:nvSpPr>
        <p:spPr>
          <a:xfrm>
            <a:off x="3195444" y="2744024"/>
            <a:ext cx="1321196" cy="246221"/>
          </a:xfrm>
          <a:prstGeom prst="rect">
            <a:avLst/>
          </a:prstGeom>
          <a:noFill/>
        </p:spPr>
        <p:txBody>
          <a:bodyPr wrap="none" rtlCol="0">
            <a:spAutoFit/>
          </a:bodyPr>
          <a:lstStyle/>
          <a:p>
            <a:r>
              <a:rPr lang="en-US" sz="1000" dirty="0"/>
              <a:t>Graphic to be printed</a:t>
            </a:r>
          </a:p>
        </p:txBody>
      </p:sp>
      <p:cxnSp>
        <p:nvCxnSpPr>
          <p:cNvPr id="14" name="Elbow Connector 13"/>
          <p:cNvCxnSpPr/>
          <p:nvPr/>
        </p:nvCxnSpPr>
        <p:spPr>
          <a:xfrm>
            <a:off x="4516916" y="2836354"/>
            <a:ext cx="1198084" cy="82124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12" idx="1"/>
          </p:cNvCxnSpPr>
          <p:nvPr/>
        </p:nvCxnSpPr>
        <p:spPr>
          <a:xfrm rot="10800000" flipV="1">
            <a:off x="2362200" y="2867134"/>
            <a:ext cx="833244" cy="16181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57604" y="4400552"/>
            <a:ext cx="550151" cy="246221"/>
          </a:xfrm>
          <a:prstGeom prst="rect">
            <a:avLst/>
          </a:prstGeom>
          <a:noFill/>
        </p:spPr>
        <p:txBody>
          <a:bodyPr wrap="none" rtlCol="0">
            <a:spAutoFit/>
          </a:bodyPr>
          <a:lstStyle/>
          <a:p>
            <a:r>
              <a:rPr lang="en-US" sz="1000" dirty="0"/>
              <a:t>Printer</a:t>
            </a:r>
          </a:p>
        </p:txBody>
      </p:sp>
      <p:cxnSp>
        <p:nvCxnSpPr>
          <p:cNvPr id="20" name="Elbow Connector 19"/>
          <p:cNvCxnSpPr/>
          <p:nvPr/>
        </p:nvCxnSpPr>
        <p:spPr>
          <a:xfrm flipV="1">
            <a:off x="4267200" y="3943352"/>
            <a:ext cx="1066800" cy="549533"/>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8" idx="1"/>
          </p:cNvCxnSpPr>
          <p:nvPr/>
        </p:nvCxnSpPr>
        <p:spPr>
          <a:xfrm rot="10800000">
            <a:off x="2819408" y="4057654"/>
            <a:ext cx="838197" cy="46600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4881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RGB and HSV/HSI/HSL Color Space Conversion</a:t>
            </a:r>
          </a:p>
        </p:txBody>
      </p:sp>
      <p:sp>
        <p:nvSpPr>
          <p:cNvPr id="3" name="Content Placeholder 2"/>
          <p:cNvSpPr>
            <a:spLocks noGrp="1"/>
          </p:cNvSpPr>
          <p:nvPr>
            <p:ph sz="half" idx="1"/>
          </p:nvPr>
        </p:nvSpPr>
        <p:spPr>
          <a:xfrm>
            <a:off x="435895" y="2228004"/>
            <a:ext cx="8369777" cy="3633047"/>
          </a:xfrm>
        </p:spPr>
        <p:txBody>
          <a:bodyPr>
            <a:normAutofit/>
          </a:bodyPr>
          <a:lstStyle/>
          <a:p>
            <a:r>
              <a:rPr lang="en-US" sz="1600" dirty="0"/>
              <a:t>HSV (hue-saturation-value), HSI (hue-saturation-intensity) and HSL (hue-saturation-lightness) are the three most common cylindrical-coordinate representations of points in an RGB color model. </a:t>
            </a:r>
            <a:endParaRPr lang="en-US" sz="1600" dirty="0" smtClean="0"/>
          </a:p>
          <a:p>
            <a:r>
              <a:rPr lang="en-US" sz="1600" dirty="0" smtClean="0"/>
              <a:t>The </a:t>
            </a:r>
            <a:r>
              <a:rPr lang="en-US" sz="1600" dirty="0"/>
              <a:t>HSV/HSI/HSL representations rearrange the geometry of RGB in an attempt to be more intuitive and perceptually relevant. </a:t>
            </a:r>
            <a:endParaRPr lang="en-US" sz="1600" dirty="0" smtClean="0"/>
          </a:p>
          <a:p>
            <a:r>
              <a:rPr lang="en-US" sz="1600" dirty="0" smtClean="0"/>
              <a:t>The </a:t>
            </a:r>
            <a:r>
              <a:rPr lang="en-US" sz="1600" dirty="0"/>
              <a:t>representations HSV, HSI and HSL </a:t>
            </a:r>
            <a:r>
              <a:rPr lang="en-US" sz="1600" dirty="0">
                <a:solidFill>
                  <a:srgbClr val="FF0000"/>
                </a:solidFill>
              </a:rPr>
              <a:t>are very similar</a:t>
            </a:r>
            <a:r>
              <a:rPr lang="en-US" sz="1600" dirty="0"/>
              <a:t>, but not completely identical</a:t>
            </a:r>
            <a:r>
              <a:rPr lang="en-US" sz="1600" dirty="0" smtClean="0"/>
              <a:t>.</a:t>
            </a:r>
          </a:p>
          <a:p>
            <a:endParaRPr lang="en-US" sz="1600" dirty="0"/>
          </a:p>
          <a:p>
            <a:endParaRPr lang="en-US" sz="1600" dirty="0" smtClean="0"/>
          </a:p>
          <a:p>
            <a:endParaRPr lang="en-US" sz="1600" dirty="0"/>
          </a:p>
          <a:p>
            <a:endParaRPr lang="en-US" sz="1600" dirty="0" smtClean="0"/>
          </a:p>
          <a:p>
            <a:endParaRPr lang="en-US" sz="1600" dirty="0"/>
          </a:p>
          <a:p>
            <a:endParaRPr lang="en-US" sz="1600" dirty="0"/>
          </a:p>
        </p:txBody>
      </p:sp>
      <p:sp>
        <p:nvSpPr>
          <p:cNvPr id="5" name="Slide Number Placeholder 4"/>
          <p:cNvSpPr>
            <a:spLocks noGrp="1"/>
          </p:cNvSpPr>
          <p:nvPr>
            <p:ph type="sldNum" sz="quarter" idx="12"/>
          </p:nvPr>
        </p:nvSpPr>
        <p:spPr/>
        <p:txBody>
          <a:bodyPr/>
          <a:lstStyle/>
          <a:p>
            <a:fld id="{D2CBC6F9-63DC-418A-A30A-9A9F771FE38A}" type="slidenum">
              <a:rPr lang="en-US" smtClean="0"/>
              <a:t>39</a:t>
            </a:fld>
            <a:endParaRPr lang="en-US"/>
          </a:p>
        </p:txBody>
      </p:sp>
    </p:spTree>
    <p:extLst>
      <p:ext uri="{BB962C8B-B14F-4D97-AF65-F5344CB8AC3E}">
        <p14:creationId xmlns:p14="http://schemas.microsoft.com/office/powerpoint/2010/main" val="15416574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14"/>
          <p:cNvSpPr>
            <a:spLocks noGrp="1" noChangeArrowheads="1"/>
          </p:cNvSpPr>
          <p:nvPr>
            <p:ph type="title"/>
          </p:nvPr>
        </p:nvSpPr>
        <p:spPr>
          <a:xfrm>
            <a:off x="457200" y="1295400"/>
            <a:ext cx="8229600" cy="457200"/>
          </a:xfrm>
        </p:spPr>
        <p:txBody>
          <a:bodyPr>
            <a:normAutofit/>
          </a:bodyPr>
          <a:lstStyle/>
          <a:p>
            <a:r>
              <a:rPr lang="en-US" altLang="zh-TW" sz="2000" b="1" dirty="0"/>
              <a:t>Why is Color </a:t>
            </a:r>
            <a:r>
              <a:rPr lang="en-US" altLang="zh-TW" sz="2000" b="1" dirty="0" smtClean="0"/>
              <a:t>Difficult and important?</a:t>
            </a:r>
            <a:endParaRPr lang="zh-TW" altLang="en-US" sz="2000" b="1" dirty="0"/>
          </a:p>
        </p:txBody>
      </p:sp>
      <p:pic>
        <p:nvPicPr>
          <p:cNvPr id="9" name="Picture 8"/>
          <p:cNvPicPr/>
          <p:nvPr/>
        </p:nvPicPr>
        <p:blipFill>
          <a:blip r:embed="rId3"/>
          <a:stretch>
            <a:fillRect/>
          </a:stretch>
        </p:blipFill>
        <p:spPr>
          <a:xfrm>
            <a:off x="4800600" y="3294014"/>
            <a:ext cx="2749301" cy="1972056"/>
          </a:xfrm>
          <a:prstGeom prst="rect">
            <a:avLst/>
          </a:prstGeom>
          <a:ln w="3175">
            <a:noFill/>
          </a:ln>
        </p:spPr>
      </p:pic>
      <p:pic>
        <p:nvPicPr>
          <p:cNvPr id="5" name="Picture 13" descr="eye-light-stuff2"/>
          <p:cNvPicPr>
            <a:picLocks noChangeAspect="1" noChangeArrowheads="1"/>
          </p:cNvPicPr>
          <p:nvPr/>
        </p:nvPicPr>
        <p:blipFill>
          <a:blip r:embed="rId4">
            <a:extLst>
              <a:ext uri="{28A0092B-C50C-407E-A947-70E740481C1C}">
                <a14:useLocalDpi xmlns:a14="http://schemas.microsoft.com/office/drawing/2010/main" val="0"/>
              </a:ext>
            </a:extLst>
          </a:blip>
          <a:srcRect l="48523" t="17229" r="1711"/>
          <a:stretch>
            <a:fillRect/>
          </a:stretch>
        </p:blipFill>
        <p:spPr bwMode="auto">
          <a:xfrm>
            <a:off x="1607805" y="3509832"/>
            <a:ext cx="1821196" cy="1540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457200" y="1859328"/>
            <a:ext cx="8229600" cy="4431983"/>
          </a:xfrm>
          <a:prstGeom prst="rect">
            <a:avLst/>
          </a:prstGeom>
        </p:spPr>
        <p:txBody>
          <a:bodyPr wrap="square">
            <a:spAutoFit/>
          </a:bodyPr>
          <a:lstStyle/>
          <a:p>
            <a:pPr marL="285750" indent="-285750">
              <a:buClr>
                <a:srgbClr val="0070C0"/>
              </a:buClr>
              <a:buSzPct val="76000"/>
              <a:buFont typeface="Wingdings" panose="05000000000000000000" pitchFamily="2" charset="2"/>
              <a:buChar char="§"/>
            </a:pPr>
            <a:r>
              <a:rPr lang="en-US" altLang="zh-TW" sz="1600" dirty="0">
                <a:solidFill>
                  <a:srgbClr val="FF0000"/>
                </a:solidFill>
              </a:rPr>
              <a:t>Color importance:</a:t>
            </a:r>
          </a:p>
          <a:p>
            <a:pPr marL="512763" lvl="1" indent="-284163">
              <a:lnSpc>
                <a:spcPct val="100000"/>
              </a:lnSpc>
              <a:spcBef>
                <a:spcPts val="600"/>
              </a:spcBef>
              <a:buClr>
                <a:srgbClr val="002060"/>
              </a:buClr>
              <a:buFont typeface="Wingdings" panose="05000000000000000000" pitchFamily="2" charset="2"/>
              <a:buChar char="§"/>
            </a:pPr>
            <a:r>
              <a:rPr lang="en-US" altLang="zh-CN" sz="1600" dirty="0">
                <a:solidFill>
                  <a:srgbClr val="002060"/>
                </a:solidFill>
                <a:cs typeface="Arial" panose="020B0604020202020204" pitchFamily="34" charset="0"/>
              </a:rPr>
              <a:t>Color is an excellent descriptor: Suitable for object Identification and Extraction.</a:t>
            </a:r>
          </a:p>
          <a:p>
            <a:pPr marL="512763" lvl="1" indent="-284163">
              <a:lnSpc>
                <a:spcPct val="100000"/>
              </a:lnSpc>
              <a:spcBef>
                <a:spcPts val="600"/>
              </a:spcBef>
              <a:buClr>
                <a:srgbClr val="002060"/>
              </a:buClr>
              <a:buFont typeface="Wingdings" panose="05000000000000000000" pitchFamily="2" charset="2"/>
              <a:buChar char="§"/>
            </a:pPr>
            <a:r>
              <a:rPr lang="en-US" altLang="zh-CN" sz="1600" dirty="0">
                <a:solidFill>
                  <a:srgbClr val="002060"/>
                </a:solidFill>
                <a:cs typeface="Arial" panose="020B0604020202020204" pitchFamily="34" charset="0"/>
              </a:rPr>
              <a:t>Discrimination: Humans can distinguish </a:t>
            </a:r>
            <a:r>
              <a:rPr lang="en-US" altLang="zh-CN" sz="1600" dirty="0">
                <a:solidFill>
                  <a:srgbClr val="FF0000"/>
                </a:solidFill>
                <a:cs typeface="Arial" panose="020B0604020202020204" pitchFamily="34" charset="0"/>
              </a:rPr>
              <a:t>thousands</a:t>
            </a:r>
            <a:r>
              <a:rPr lang="en-US" altLang="zh-CN" sz="1600" dirty="0">
                <a:solidFill>
                  <a:srgbClr val="002060"/>
                </a:solidFill>
                <a:cs typeface="Arial" panose="020B0604020202020204" pitchFamily="34" charset="0"/>
              </a:rPr>
              <a:t> of color shades and intensities but </a:t>
            </a:r>
            <a:r>
              <a:rPr lang="en-US" altLang="zh-CN" sz="1600" dirty="0">
                <a:solidFill>
                  <a:srgbClr val="FF0000"/>
                </a:solidFill>
                <a:cs typeface="Arial" panose="020B0604020202020204" pitchFamily="34" charset="0"/>
              </a:rPr>
              <a:t>few</a:t>
            </a:r>
            <a:r>
              <a:rPr lang="en-US" altLang="zh-CN" sz="1600" dirty="0">
                <a:solidFill>
                  <a:srgbClr val="002060"/>
                </a:solidFill>
                <a:cs typeface="Arial" panose="020B0604020202020204" pitchFamily="34" charset="0"/>
              </a:rPr>
              <a:t> shades of gray levels.</a:t>
            </a:r>
            <a:endParaRPr lang="ar-EG" altLang="zh-CN" sz="1600" dirty="0">
              <a:solidFill>
                <a:srgbClr val="002060"/>
              </a:solidFill>
              <a:cs typeface="Arial" panose="020B0604020202020204" pitchFamily="34" charset="0"/>
            </a:endParaRPr>
          </a:p>
          <a:p>
            <a:pPr marL="285750" indent="-285750">
              <a:buClr>
                <a:srgbClr val="0070C0"/>
              </a:buClr>
              <a:buSzPct val="76000"/>
              <a:buFont typeface="Wingdings" panose="05000000000000000000" pitchFamily="2" charset="2"/>
              <a:buChar char="§"/>
            </a:pPr>
            <a:endParaRPr lang="en-US" altLang="zh-TW" sz="1600" dirty="0"/>
          </a:p>
          <a:p>
            <a:pPr marL="285750" indent="-285750">
              <a:buClr>
                <a:srgbClr val="0070C0"/>
              </a:buClr>
              <a:buSzPct val="76000"/>
              <a:buFont typeface="Wingdings" panose="05000000000000000000" pitchFamily="2" charset="2"/>
              <a:buChar char="§"/>
            </a:pPr>
            <a:endParaRPr lang="en-US" altLang="zh-TW" sz="1600" dirty="0"/>
          </a:p>
          <a:p>
            <a:pPr marL="285750" indent="-285750">
              <a:buClr>
                <a:srgbClr val="0070C0"/>
              </a:buClr>
              <a:buSzPct val="76000"/>
              <a:buFont typeface="Wingdings" panose="05000000000000000000" pitchFamily="2" charset="2"/>
              <a:buChar char="§"/>
            </a:pPr>
            <a:endParaRPr lang="en-US" altLang="zh-TW" sz="1600" dirty="0"/>
          </a:p>
          <a:p>
            <a:pPr marL="285750" indent="-285750">
              <a:buClr>
                <a:srgbClr val="0070C0"/>
              </a:buClr>
              <a:buSzPct val="76000"/>
              <a:buFont typeface="Wingdings" panose="05000000000000000000" pitchFamily="2" charset="2"/>
              <a:buChar char="§"/>
            </a:pPr>
            <a:endParaRPr lang="en-US" altLang="zh-TW" sz="1600" dirty="0"/>
          </a:p>
          <a:p>
            <a:pPr marL="285750" indent="-285750">
              <a:buClr>
                <a:srgbClr val="0070C0"/>
              </a:buClr>
              <a:buSzPct val="76000"/>
              <a:buFont typeface="Wingdings" panose="05000000000000000000" pitchFamily="2" charset="2"/>
              <a:buChar char="§"/>
            </a:pPr>
            <a:endParaRPr lang="en-US" altLang="zh-TW" sz="1600" dirty="0"/>
          </a:p>
          <a:p>
            <a:pPr marL="285750" indent="-285750">
              <a:buClr>
                <a:srgbClr val="0070C0"/>
              </a:buClr>
              <a:buSzPct val="76000"/>
              <a:buFont typeface="Wingdings" panose="05000000000000000000" pitchFamily="2" charset="2"/>
              <a:buChar char="§"/>
            </a:pPr>
            <a:endParaRPr lang="en-US" altLang="zh-TW" sz="1600" dirty="0"/>
          </a:p>
          <a:p>
            <a:pPr marL="285750" indent="-285750">
              <a:buClr>
                <a:srgbClr val="0070C0"/>
              </a:buClr>
              <a:buSzPct val="76000"/>
              <a:buFont typeface="Wingdings" panose="05000000000000000000" pitchFamily="2" charset="2"/>
              <a:buChar char="§"/>
            </a:pPr>
            <a:endParaRPr lang="en-US" altLang="zh-TW" sz="1600" dirty="0"/>
          </a:p>
          <a:p>
            <a:pPr marL="285750" indent="-285750">
              <a:buClr>
                <a:srgbClr val="0070C0"/>
              </a:buClr>
              <a:buSzPct val="76000"/>
              <a:buFont typeface="Wingdings" panose="05000000000000000000" pitchFamily="2" charset="2"/>
              <a:buChar char="§"/>
            </a:pPr>
            <a:endParaRPr lang="en-US" altLang="zh-TW" sz="1600" dirty="0"/>
          </a:p>
          <a:p>
            <a:pPr marL="285750" indent="-285750">
              <a:buClr>
                <a:srgbClr val="0070C0"/>
              </a:buClr>
              <a:buSzPct val="76000"/>
              <a:buFont typeface="Wingdings" panose="05000000000000000000" pitchFamily="2" charset="2"/>
              <a:buChar char="§"/>
            </a:pPr>
            <a:endParaRPr lang="en-US" altLang="zh-TW" sz="1600" dirty="0"/>
          </a:p>
          <a:p>
            <a:pPr marL="285750" indent="-285750">
              <a:buClr>
                <a:srgbClr val="0070C0"/>
              </a:buClr>
              <a:buSzPct val="76000"/>
              <a:buFont typeface="Wingdings" panose="05000000000000000000" pitchFamily="2" charset="2"/>
              <a:buChar char="§"/>
            </a:pPr>
            <a:r>
              <a:rPr lang="en-US" altLang="zh-TW" sz="1600" dirty="0"/>
              <a:t>Color of an object depends not only on the object itself, but also on the light sources illuminating it, the color of surrounding area, and on the human visual system (the eye/brain mechanism)</a:t>
            </a:r>
          </a:p>
          <a:p>
            <a:pPr marL="285750" lvl="1" indent="-285750">
              <a:buClr>
                <a:srgbClr val="0070C0"/>
              </a:buClr>
              <a:buSzPct val="76000"/>
              <a:buFont typeface="Wingdings" panose="05000000000000000000" pitchFamily="2" charset="2"/>
              <a:buChar char="§"/>
            </a:pPr>
            <a:r>
              <a:rPr lang="en-US" sz="1600" dirty="0">
                <a:solidFill>
                  <a:srgbClr val="FF0000"/>
                </a:solidFill>
              </a:rPr>
              <a:t>Some objects reflect light (wall, desk, paper), while others transmit light (cellophane, glass)</a:t>
            </a:r>
            <a:endParaRPr lang="en-US" sz="1600" dirty="0">
              <a:solidFill>
                <a:srgbClr val="FF0000"/>
              </a:solidFill>
            </a:endParaRPr>
          </a:p>
        </p:txBody>
      </p:sp>
    </p:spTree>
    <p:extLst>
      <p:ext uri="{BB962C8B-B14F-4D97-AF65-F5344CB8AC3E}">
        <p14:creationId xmlns:p14="http://schemas.microsoft.com/office/powerpoint/2010/main" val="1093811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ig5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0192" y="3563431"/>
            <a:ext cx="2209800" cy="20255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547" name="Rectangle 3"/>
          <p:cNvSpPr>
            <a:spLocks noGrp="1" noChangeArrowheads="1"/>
          </p:cNvSpPr>
          <p:nvPr>
            <p:ph sz="quarter" idx="1"/>
          </p:nvPr>
        </p:nvSpPr>
        <p:spPr>
          <a:xfrm>
            <a:off x="435895" y="1854646"/>
            <a:ext cx="4620737" cy="4930202"/>
          </a:xfrm>
        </p:spPr>
        <p:txBody>
          <a:bodyPr>
            <a:normAutofit/>
          </a:bodyPr>
          <a:lstStyle/>
          <a:p>
            <a:r>
              <a:rPr lang="en-US" sz="1600" dirty="0"/>
              <a:t>Hue, saturation, value (brightness)</a:t>
            </a:r>
          </a:p>
          <a:p>
            <a:r>
              <a:rPr lang="en-US" sz="1600" dirty="0"/>
              <a:t>HSV-space invented by </a:t>
            </a:r>
            <a:r>
              <a:rPr lang="en-US" sz="1600" dirty="0" err="1"/>
              <a:t>Alvy</a:t>
            </a:r>
            <a:r>
              <a:rPr lang="en-US" sz="1600" dirty="0"/>
              <a:t> Ray Smith—described in his </a:t>
            </a:r>
            <a:r>
              <a:rPr lang="en-US" sz="1600" dirty="0" smtClean="0"/>
              <a:t>1978</a:t>
            </a:r>
            <a:r>
              <a:rPr lang="en-US" sz="1600" i="1" dirty="0" smtClean="0"/>
              <a:t>. </a:t>
            </a:r>
            <a:endParaRPr lang="en-US" sz="1600" i="1" dirty="0"/>
          </a:p>
          <a:p>
            <a:r>
              <a:rPr lang="en-US" sz="1600" dirty="0"/>
              <a:t>Hexcone subset of cylindrical (polar) coordinate system</a:t>
            </a:r>
          </a:p>
          <a:p>
            <a:pPr>
              <a:spcBef>
                <a:spcPct val="20000"/>
              </a:spcBef>
            </a:pPr>
            <a:r>
              <a:rPr lang="en-US" sz="1600" dirty="0"/>
              <a:t>Single hexcone HSV </a:t>
            </a:r>
          </a:p>
          <a:p>
            <a:pPr marL="0" indent="0">
              <a:buNone/>
            </a:pPr>
            <a:r>
              <a:rPr lang="en-US" sz="1600" dirty="0"/>
              <a:t>      color model.  The </a:t>
            </a:r>
          </a:p>
          <a:p>
            <a:pPr marL="0" indent="0">
              <a:buNone/>
            </a:pPr>
            <a:r>
              <a:rPr lang="en-US" sz="1600" dirty="0"/>
              <a:t>     cross-section </a:t>
            </a:r>
            <a:r>
              <a:rPr lang="en-US" sz="1600" dirty="0">
                <a:solidFill>
                  <a:srgbClr val="FF0000"/>
                </a:solidFill>
              </a:rPr>
              <a:t>at V = 1</a:t>
            </a:r>
          </a:p>
          <a:p>
            <a:pPr marL="0" indent="0">
              <a:buNone/>
            </a:pPr>
            <a:r>
              <a:rPr lang="en-US" sz="1600" dirty="0"/>
              <a:t>     contains the RGB model’s </a:t>
            </a:r>
          </a:p>
          <a:p>
            <a:pPr marL="0" indent="0">
              <a:buNone/>
            </a:pPr>
            <a:r>
              <a:rPr lang="en-US" sz="1600" dirty="0"/>
              <a:t>     R = 1, G = 1, B = </a:t>
            </a:r>
            <a:r>
              <a:rPr lang="en-US" sz="1600" dirty="0" smtClean="0"/>
              <a:t>1</a:t>
            </a:r>
            <a:endParaRPr lang="en-US" sz="1600" dirty="0"/>
          </a:p>
          <a:p>
            <a:endParaRPr lang="en-US" dirty="0" smtClean="0"/>
          </a:p>
          <a:p>
            <a:endParaRPr lang="en-US" dirty="0"/>
          </a:p>
          <a:p>
            <a:r>
              <a:rPr lang="en-US" sz="1600" dirty="0" smtClean="0"/>
              <a:t>Value </a:t>
            </a:r>
            <a:r>
              <a:rPr lang="en-US" sz="1600" dirty="0"/>
              <a:t>dimension resembles the mixture of those </a:t>
            </a:r>
            <a:r>
              <a:rPr lang="en-US" sz="1600" dirty="0" smtClean="0"/>
              <a:t>paints with </a:t>
            </a:r>
            <a:r>
              <a:rPr lang="en-US" sz="1600" dirty="0"/>
              <a:t>varying amounts of black or white paint</a:t>
            </a:r>
          </a:p>
        </p:txBody>
      </p:sp>
      <mc:AlternateContent xmlns:mc="http://schemas.openxmlformats.org/markup-compatibility/2006" xmlns:a14="http://schemas.microsoft.com/office/drawing/2010/main">
        <mc:Choice Requires="a14">
          <p:sp>
            <p:nvSpPr>
              <p:cNvPr id="4" name="Content Placeholder 3"/>
              <p:cNvSpPr>
                <a:spLocks noGrp="1"/>
              </p:cNvSpPr>
              <p:nvPr>
                <p:ph sz="quarter" idx="10"/>
              </p:nvPr>
            </p:nvSpPr>
            <p:spPr>
              <a:xfrm>
                <a:off x="5483352" y="2202118"/>
                <a:ext cx="3566160" cy="3600450"/>
              </a:xfrm>
            </p:spPr>
            <p:txBody>
              <a:bodyPr>
                <a:normAutofit lnSpcReduction="10000"/>
              </a:bodyPr>
              <a:lstStyle/>
              <a:p>
                <a:pPr marL="742950" lvl="1" indent="-285750">
                  <a:buFont typeface="Arial" panose="020B0604020202020204" pitchFamily="34" charset="0"/>
                  <a:buChar char="•"/>
                </a:pPr>
                <a:r>
                  <a:rPr lang="en-US" sz="1600" dirty="0"/>
                  <a:t>Has intuitive appeal of the artist’s tint, shade, and tone model. </a:t>
                </a:r>
                <a:endParaRPr lang="en-US" sz="1600" dirty="0" smtClean="0"/>
              </a:p>
              <a:p>
                <a:pPr marL="742950" lvl="1" indent="-285750">
                  <a:buFont typeface="Arial" panose="020B0604020202020204" pitchFamily="34" charset="0"/>
                  <a:buChar char="•"/>
                </a:pPr>
                <a:r>
                  <a:rPr lang="en-US" sz="1600" dirty="0" smtClean="0"/>
                  <a:t>Based </a:t>
                </a:r>
                <a:r>
                  <a:rPr lang="en-US" sz="1600" dirty="0"/>
                  <a:t>on perceptual variables vs. CRT phosphor (or LCD) </a:t>
                </a:r>
                <a:r>
                  <a:rPr lang="en-US" sz="1600" dirty="0" smtClean="0"/>
                  <a:t>colors pure </a:t>
                </a:r>
                <a:r>
                  <a:rPr lang="en-US" sz="1600" dirty="0"/>
                  <a:t>red = H = 0, S = 1, V = 1; pure pigments are (</a:t>
                </a:r>
                <a14:m>
                  <m:oMath xmlns:m="http://schemas.openxmlformats.org/officeDocument/2006/math">
                    <m:r>
                      <a:rPr lang="en-US" sz="1600" b="0" i="1" smtClean="0">
                        <a:latin typeface="Cambria Math"/>
                      </a:rPr>
                      <m:t>𝐻</m:t>
                    </m:r>
                  </m:oMath>
                </a14:m>
                <a:r>
                  <a:rPr lang="en-US" sz="1600" dirty="0"/>
                  <a:t>, 1, </a:t>
                </a:r>
                <a:r>
                  <a:rPr lang="en-US" sz="1600" dirty="0" smtClean="0"/>
                  <a:t>1)</a:t>
                </a:r>
              </a:p>
              <a:p>
                <a:pPr marL="742950" lvl="1" indent="-285750">
                  <a:buFont typeface="Arial" panose="020B0604020202020204" pitchFamily="34" charset="0"/>
                  <a:buChar char="•"/>
                </a:pPr>
                <a:r>
                  <a:rPr lang="en-US" sz="1600" dirty="0" smtClean="0">
                    <a:solidFill>
                      <a:srgbClr val="FF0000"/>
                    </a:solidFill>
                  </a:rPr>
                  <a:t>tints</a:t>
                </a:r>
                <a:r>
                  <a:rPr lang="en-US" sz="1600" dirty="0"/>
                  <a:t>: adding white pigment means decreasing S at constant V </a:t>
                </a:r>
                <a:endParaRPr lang="en-US" sz="1600" dirty="0" smtClean="0"/>
              </a:p>
              <a:p>
                <a:pPr marL="742950" lvl="1" indent="-285750">
                  <a:buFont typeface="Arial" panose="020B0604020202020204" pitchFamily="34" charset="0"/>
                  <a:buChar char="•"/>
                </a:pPr>
                <a:r>
                  <a:rPr lang="en-US" sz="1600" dirty="0" smtClean="0">
                    <a:solidFill>
                      <a:srgbClr val="FF0000"/>
                    </a:solidFill>
                  </a:rPr>
                  <a:t>shades</a:t>
                </a:r>
                <a:r>
                  <a:rPr lang="en-US" sz="1600" dirty="0"/>
                  <a:t>: adding black pigment means decreasing V at constant </a:t>
                </a:r>
                <a:r>
                  <a:rPr lang="en-US" sz="1600" dirty="0" smtClean="0"/>
                  <a:t>S</a:t>
                </a:r>
              </a:p>
              <a:p>
                <a:pPr marL="742950" lvl="1" indent="-285750">
                  <a:buFont typeface="Arial" panose="020B0604020202020204" pitchFamily="34" charset="0"/>
                  <a:buChar char="•"/>
                </a:pPr>
                <a:r>
                  <a:rPr lang="en-US" sz="1600" dirty="0" smtClean="0">
                    <a:solidFill>
                      <a:srgbClr val="FF0000"/>
                    </a:solidFill>
                  </a:rPr>
                  <a:t>tones</a:t>
                </a:r>
                <a:r>
                  <a:rPr lang="en-US" sz="1600" dirty="0"/>
                  <a:t>: decreasing S and V</a:t>
                </a:r>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quarter" idx="10"/>
              </p:nvPr>
            </p:nvSpPr>
            <p:spPr>
              <a:xfrm>
                <a:off x="5483352" y="2202118"/>
                <a:ext cx="3566160" cy="3600450"/>
              </a:xfrm>
              <a:blipFill>
                <a:blip r:embed="rId4"/>
                <a:stretch>
                  <a:fillRect r="-342"/>
                </a:stretch>
              </a:blipFill>
            </p:spPr>
            <p:txBody>
              <a:bodyPr/>
              <a:lstStyle/>
              <a:p>
                <a:r>
                  <a:rPr lang="en-US">
                    <a:noFill/>
                  </a:rPr>
                  <a:t> </a:t>
                </a:r>
              </a:p>
            </p:txBody>
          </p:sp>
        </mc:Fallback>
      </mc:AlternateContent>
      <p:sp>
        <p:nvSpPr>
          <p:cNvPr id="3" name="Title 2"/>
          <p:cNvSpPr>
            <a:spLocks noGrp="1"/>
          </p:cNvSpPr>
          <p:nvPr>
            <p:ph type="title"/>
          </p:nvPr>
        </p:nvSpPr>
        <p:spPr/>
        <p:txBody>
          <a:bodyPr>
            <a:normAutofit/>
          </a:bodyPr>
          <a:lstStyle/>
          <a:p>
            <a:r>
              <a:rPr lang="en-US" sz="2000" b="1" dirty="0"/>
              <a:t>The HSV Color Model</a:t>
            </a:r>
          </a:p>
        </p:txBody>
      </p:sp>
    </p:spTree>
    <p:extLst>
      <p:ext uri="{BB962C8B-B14F-4D97-AF65-F5344CB8AC3E}">
        <p14:creationId xmlns:p14="http://schemas.microsoft.com/office/powerpoint/2010/main" val="18025406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5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85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854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854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54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854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547">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8547">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854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char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char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char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char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char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2CBC6F9-63DC-418A-A30A-9A9F771FE38A}" type="slidenum">
              <a:rPr lang="en-US" smtClean="0"/>
              <a:t>41</a:t>
            </a:fld>
            <a:endParaRPr lang="en-US"/>
          </a:p>
        </p:txBody>
      </p:sp>
      <p:pic>
        <p:nvPicPr>
          <p:cNvPr id="6" name="Content Placeholder 5"/>
          <p:cNvPicPr>
            <a:picLocks noChangeAspect="1"/>
          </p:cNvPicPr>
          <p:nvPr/>
        </p:nvPicPr>
        <p:blipFill>
          <a:blip r:embed="rId2"/>
          <a:stretch>
            <a:fillRect/>
          </a:stretch>
        </p:blipFill>
        <p:spPr>
          <a:xfrm>
            <a:off x="310312" y="600115"/>
            <a:ext cx="8522792" cy="5712908"/>
          </a:xfrm>
          <a:prstGeom prst="rect">
            <a:avLst/>
          </a:prstGeom>
        </p:spPr>
      </p:pic>
    </p:spTree>
    <p:extLst>
      <p:ext uri="{BB962C8B-B14F-4D97-AF65-F5344CB8AC3E}">
        <p14:creationId xmlns:p14="http://schemas.microsoft.com/office/powerpoint/2010/main" val="9676402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72" name="Picture 8" descr="fig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2735" y="1983166"/>
            <a:ext cx="2615153" cy="2945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3667" name="Rectangle 3"/>
          <p:cNvSpPr>
            <a:spLocks noGrp="1" noChangeArrowheads="1"/>
          </p:cNvSpPr>
          <p:nvPr>
            <p:ph sz="quarter" idx="1"/>
          </p:nvPr>
        </p:nvSpPr>
        <p:spPr>
          <a:xfrm>
            <a:off x="435895" y="1983166"/>
            <a:ext cx="4648200" cy="4768596"/>
          </a:xfrm>
        </p:spPr>
        <p:txBody>
          <a:bodyPr>
            <a:normAutofit/>
          </a:bodyPr>
          <a:lstStyle/>
          <a:p>
            <a:r>
              <a:rPr lang="en-US" sz="1600" dirty="0"/>
              <a:t>Hue, lightness, saturation</a:t>
            </a:r>
          </a:p>
          <a:p>
            <a:r>
              <a:rPr lang="en-US" sz="1600" dirty="0"/>
              <a:t>Double-</a:t>
            </a:r>
            <a:r>
              <a:rPr lang="en-US" sz="1600" dirty="0" err="1"/>
              <a:t>hexcone</a:t>
            </a:r>
            <a:r>
              <a:rPr lang="en-US" sz="1600" dirty="0"/>
              <a:t> subset of XYZ space</a:t>
            </a:r>
          </a:p>
          <a:p>
            <a:r>
              <a:rPr lang="en-US" sz="1600" dirty="0"/>
              <a:t>Maximally saturated hues are at S = 1, L = 0.5</a:t>
            </a:r>
          </a:p>
          <a:p>
            <a:r>
              <a:rPr lang="en-US" sz="1600" dirty="0"/>
              <a:t>Less attractive for sliders or dials</a:t>
            </a:r>
          </a:p>
          <a:p>
            <a:r>
              <a:rPr lang="en-US" sz="1600" dirty="0"/>
              <a:t>Conceptually easier for some people to view white as a </a:t>
            </a:r>
            <a:r>
              <a:rPr lang="en-US" sz="1600" dirty="0" smtClean="0"/>
              <a:t>point</a:t>
            </a:r>
          </a:p>
          <a:p>
            <a:pPr lvl="0"/>
            <a:r>
              <a:rPr lang="en-US" sz="1600" dirty="0" smtClean="0"/>
              <a:t>As </a:t>
            </a:r>
            <a:r>
              <a:rPr lang="en-US" sz="1600" dirty="0" smtClean="0">
                <a:solidFill>
                  <a:srgbClr val="C00000"/>
                </a:solidFill>
              </a:rPr>
              <a:t>Hue</a:t>
            </a:r>
            <a:r>
              <a:rPr lang="en-US" sz="1600" dirty="0" smtClean="0"/>
              <a:t> varies, the corresponding colors vary from red, through yellow, green, cyan, blue, and magenta, back to red.</a:t>
            </a:r>
          </a:p>
          <a:p>
            <a:pPr lvl="0"/>
            <a:endParaRPr lang="en-US" sz="1600" dirty="0"/>
          </a:p>
          <a:p>
            <a:pPr lvl="0"/>
            <a:endParaRPr lang="en-US" sz="1600" dirty="0" smtClean="0"/>
          </a:p>
          <a:p>
            <a:pPr lvl="0"/>
            <a:endParaRPr lang="en-US" sz="1600" dirty="0"/>
          </a:p>
          <a:p>
            <a:endParaRPr lang="en-US" sz="1600" dirty="0"/>
          </a:p>
        </p:txBody>
      </p:sp>
      <p:sp>
        <p:nvSpPr>
          <p:cNvPr id="3" name="Title 2"/>
          <p:cNvSpPr>
            <a:spLocks noGrp="1"/>
          </p:cNvSpPr>
          <p:nvPr>
            <p:ph type="title"/>
          </p:nvPr>
        </p:nvSpPr>
        <p:spPr/>
        <p:txBody>
          <a:bodyPr>
            <a:normAutofit/>
          </a:bodyPr>
          <a:lstStyle/>
          <a:p>
            <a:pPr>
              <a:defRPr/>
            </a:pPr>
            <a:r>
              <a:rPr lang="en-US" sz="2000" b="1" dirty="0"/>
              <a:t>The HLS Color Model </a:t>
            </a:r>
          </a:p>
        </p:txBody>
      </p:sp>
    </p:spTree>
    <p:extLst>
      <p:ext uri="{BB962C8B-B14F-4D97-AF65-F5344CB8AC3E}">
        <p14:creationId xmlns:p14="http://schemas.microsoft.com/office/powerpoint/2010/main" val="6486877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66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367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13667">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13667">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1366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36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72" name="Picture 8" descr="fig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2735" y="1983166"/>
            <a:ext cx="2615153" cy="2945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3667" name="Rectangle 3"/>
          <p:cNvSpPr>
            <a:spLocks noGrp="1" noChangeArrowheads="1"/>
          </p:cNvSpPr>
          <p:nvPr>
            <p:ph sz="quarter" idx="1"/>
          </p:nvPr>
        </p:nvSpPr>
        <p:spPr>
          <a:xfrm>
            <a:off x="435895" y="1983166"/>
            <a:ext cx="4648200" cy="4768596"/>
          </a:xfrm>
        </p:spPr>
        <p:txBody>
          <a:bodyPr>
            <a:normAutofit/>
          </a:bodyPr>
          <a:lstStyle/>
          <a:p>
            <a:r>
              <a:rPr lang="en-US" sz="1600" dirty="0"/>
              <a:t>Hue, lightness, saturation</a:t>
            </a:r>
          </a:p>
          <a:p>
            <a:r>
              <a:rPr lang="en-US" sz="1600" dirty="0"/>
              <a:t>Double-</a:t>
            </a:r>
            <a:r>
              <a:rPr lang="en-US" sz="1600" dirty="0" err="1"/>
              <a:t>hexcone</a:t>
            </a:r>
            <a:r>
              <a:rPr lang="en-US" sz="1600" dirty="0"/>
              <a:t> subset of XYZ space</a:t>
            </a:r>
          </a:p>
          <a:p>
            <a:r>
              <a:rPr lang="en-US" sz="1600" dirty="0"/>
              <a:t>Maximally saturated hues are at S = 1, L = 0.5</a:t>
            </a:r>
          </a:p>
          <a:p>
            <a:r>
              <a:rPr lang="en-US" sz="1600" dirty="0"/>
              <a:t>Less attractive for sliders or dials</a:t>
            </a:r>
          </a:p>
          <a:p>
            <a:r>
              <a:rPr lang="en-US" sz="1600" dirty="0"/>
              <a:t>Conceptually easier for some people to view white as a </a:t>
            </a:r>
            <a:r>
              <a:rPr lang="en-US" sz="1600" dirty="0" smtClean="0"/>
              <a:t>point</a:t>
            </a:r>
          </a:p>
          <a:p>
            <a:r>
              <a:rPr lang="en-US" sz="1600" dirty="0" smtClean="0">
                <a:solidFill>
                  <a:srgbClr val="C00000"/>
                </a:solidFill>
              </a:rPr>
              <a:t>Saturation</a:t>
            </a:r>
            <a:r>
              <a:rPr lang="en-US" sz="1600" dirty="0" smtClean="0"/>
              <a:t> </a:t>
            </a:r>
            <a:r>
              <a:rPr lang="en-US" sz="1600" dirty="0"/>
              <a:t>is the intensity of a hue from gray tone (no saturation) to pure, (high saturation).</a:t>
            </a:r>
          </a:p>
          <a:p>
            <a:pPr lvl="0"/>
            <a:endParaRPr lang="en-US" sz="1600" dirty="0"/>
          </a:p>
          <a:p>
            <a:pPr lvl="0"/>
            <a:endParaRPr lang="en-US" sz="1600" dirty="0" smtClean="0"/>
          </a:p>
          <a:p>
            <a:pPr lvl="0"/>
            <a:endParaRPr lang="en-US" sz="1600" dirty="0"/>
          </a:p>
          <a:p>
            <a:endParaRPr lang="en-US" sz="1600" dirty="0"/>
          </a:p>
        </p:txBody>
      </p:sp>
      <p:sp>
        <p:nvSpPr>
          <p:cNvPr id="3" name="Title 2"/>
          <p:cNvSpPr>
            <a:spLocks noGrp="1"/>
          </p:cNvSpPr>
          <p:nvPr>
            <p:ph type="title"/>
          </p:nvPr>
        </p:nvSpPr>
        <p:spPr/>
        <p:txBody>
          <a:bodyPr>
            <a:normAutofit/>
          </a:bodyPr>
          <a:lstStyle/>
          <a:p>
            <a:pPr>
              <a:defRPr/>
            </a:pPr>
            <a:r>
              <a:rPr lang="en-US" sz="2000" b="1" dirty="0"/>
              <a:t>The HLS Color Model </a:t>
            </a:r>
          </a:p>
        </p:txBody>
      </p:sp>
    </p:spTree>
    <p:extLst>
      <p:ext uri="{BB962C8B-B14F-4D97-AF65-F5344CB8AC3E}">
        <p14:creationId xmlns:p14="http://schemas.microsoft.com/office/powerpoint/2010/main" val="139735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6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72" name="Picture 8" descr="fig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2735" y="1983166"/>
            <a:ext cx="2825465" cy="32106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3667" name="Rectangle 3"/>
          <p:cNvSpPr>
            <a:spLocks noGrp="1" noChangeArrowheads="1"/>
          </p:cNvSpPr>
          <p:nvPr>
            <p:ph sz="quarter" idx="1"/>
          </p:nvPr>
        </p:nvSpPr>
        <p:spPr>
          <a:xfrm>
            <a:off x="435895" y="1983166"/>
            <a:ext cx="4648200" cy="4768596"/>
          </a:xfrm>
        </p:spPr>
        <p:txBody>
          <a:bodyPr>
            <a:normAutofit/>
          </a:bodyPr>
          <a:lstStyle/>
          <a:p>
            <a:r>
              <a:rPr lang="en-US" sz="1600" dirty="0"/>
              <a:t>Hue, lightness, saturation</a:t>
            </a:r>
          </a:p>
          <a:p>
            <a:r>
              <a:rPr lang="en-US" sz="1600" dirty="0"/>
              <a:t>Double-</a:t>
            </a:r>
            <a:r>
              <a:rPr lang="en-US" sz="1600" dirty="0" err="1"/>
              <a:t>hexcone</a:t>
            </a:r>
            <a:r>
              <a:rPr lang="en-US" sz="1600" dirty="0"/>
              <a:t> subset of XYZ space</a:t>
            </a:r>
          </a:p>
          <a:p>
            <a:r>
              <a:rPr lang="en-US" sz="1600" dirty="0"/>
              <a:t>Maximally saturated hues are at S = 1, L = 0.5</a:t>
            </a:r>
          </a:p>
          <a:p>
            <a:r>
              <a:rPr lang="en-US" sz="1600" dirty="0"/>
              <a:t>Less attractive for sliders or dials</a:t>
            </a:r>
          </a:p>
          <a:p>
            <a:r>
              <a:rPr lang="en-US" sz="1600" dirty="0"/>
              <a:t>Conceptually easier for some people to view white as a </a:t>
            </a:r>
            <a:r>
              <a:rPr lang="en-US" sz="1600" dirty="0" smtClean="0"/>
              <a:t>point</a:t>
            </a:r>
          </a:p>
          <a:p>
            <a:r>
              <a:rPr lang="en-US" sz="1600" dirty="0" smtClean="0">
                <a:solidFill>
                  <a:srgbClr val="C00000"/>
                </a:solidFill>
              </a:rPr>
              <a:t>Lightness </a:t>
            </a:r>
            <a:r>
              <a:rPr lang="en-US" sz="1600" dirty="0" smtClean="0"/>
              <a:t>is </a:t>
            </a:r>
            <a:r>
              <a:rPr lang="en-US" sz="1600" dirty="0"/>
              <a:t>the relative brightness or darkness of a particular color, from black (no lightness) to white (full lightness). </a:t>
            </a:r>
          </a:p>
          <a:p>
            <a:pPr lvl="0"/>
            <a:endParaRPr lang="en-US" sz="1600" dirty="0"/>
          </a:p>
          <a:p>
            <a:pPr lvl="0"/>
            <a:endParaRPr lang="en-US" sz="1600" dirty="0" smtClean="0"/>
          </a:p>
          <a:p>
            <a:pPr lvl="0"/>
            <a:endParaRPr lang="en-US" sz="1600" dirty="0"/>
          </a:p>
          <a:p>
            <a:endParaRPr lang="en-US" sz="1600" dirty="0"/>
          </a:p>
        </p:txBody>
      </p:sp>
      <p:sp>
        <p:nvSpPr>
          <p:cNvPr id="3" name="Title 2"/>
          <p:cNvSpPr>
            <a:spLocks noGrp="1"/>
          </p:cNvSpPr>
          <p:nvPr>
            <p:ph type="title"/>
          </p:nvPr>
        </p:nvSpPr>
        <p:spPr/>
        <p:txBody>
          <a:bodyPr>
            <a:normAutofit/>
          </a:bodyPr>
          <a:lstStyle/>
          <a:p>
            <a:pPr>
              <a:defRPr/>
            </a:pPr>
            <a:r>
              <a:rPr lang="en-US" sz="2000" b="1" dirty="0"/>
              <a:t>The HLS Color Model </a:t>
            </a:r>
          </a:p>
        </p:txBody>
      </p:sp>
    </p:spTree>
    <p:extLst>
      <p:ext uri="{BB962C8B-B14F-4D97-AF65-F5344CB8AC3E}">
        <p14:creationId xmlns:p14="http://schemas.microsoft.com/office/powerpoint/2010/main" val="170518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6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2CBC6F9-63DC-418A-A30A-9A9F771FE38A}" type="slidenum">
              <a:rPr lang="en-US" smtClean="0"/>
              <a:t>45</a:t>
            </a:fld>
            <a:endParaRPr lang="en-US"/>
          </a:p>
        </p:txBody>
      </p:sp>
      <p:pic>
        <p:nvPicPr>
          <p:cNvPr id="7" name="Picture 6"/>
          <p:cNvPicPr>
            <a:picLocks noChangeAspect="1"/>
          </p:cNvPicPr>
          <p:nvPr/>
        </p:nvPicPr>
        <p:blipFill>
          <a:blip r:embed="rId2"/>
          <a:stretch>
            <a:fillRect/>
          </a:stretch>
        </p:blipFill>
        <p:spPr>
          <a:xfrm>
            <a:off x="320041" y="604684"/>
            <a:ext cx="8485632" cy="5978996"/>
          </a:xfrm>
          <a:prstGeom prst="rect">
            <a:avLst/>
          </a:prstGeom>
        </p:spPr>
      </p:pic>
    </p:spTree>
    <p:extLst>
      <p:ext uri="{BB962C8B-B14F-4D97-AF65-F5344CB8AC3E}">
        <p14:creationId xmlns:p14="http://schemas.microsoft.com/office/powerpoint/2010/main" val="22379560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000" b="1" dirty="0"/>
              <a:t>HSI Color Model</a:t>
            </a:r>
            <a:endParaRPr lang="en-US" sz="2000" b="1" dirty="0"/>
          </a:p>
        </p:txBody>
      </p:sp>
      <p:sp>
        <p:nvSpPr>
          <p:cNvPr id="3" name="Content Placeholder 2"/>
          <p:cNvSpPr>
            <a:spLocks noGrp="1"/>
          </p:cNvSpPr>
          <p:nvPr>
            <p:ph idx="1"/>
          </p:nvPr>
        </p:nvSpPr>
        <p:spPr>
          <a:xfrm>
            <a:off x="435895" y="1476409"/>
            <a:ext cx="8272211" cy="3678303"/>
          </a:xfrm>
        </p:spPr>
        <p:txBody>
          <a:bodyPr/>
          <a:lstStyle/>
          <a:p>
            <a:pPr marL="284163" indent="-284163">
              <a:lnSpc>
                <a:spcPct val="120000"/>
              </a:lnSpc>
              <a:spcBef>
                <a:spcPts val="600"/>
              </a:spcBef>
              <a:buClr>
                <a:srgbClr val="000066"/>
              </a:buClr>
              <a:buFont typeface="Microsoft YaHei UI" panose="020B0503020204020204" pitchFamily="34" charset="-122"/>
              <a:buChar char="-"/>
            </a:pPr>
            <a:r>
              <a:rPr lang="en-US" sz="1600" dirty="0">
                <a:solidFill>
                  <a:srgbClr val="000066"/>
                </a:solidFill>
                <a:latin typeface="+mj-lt"/>
                <a:cs typeface="Arial" panose="020B0604020202020204" pitchFamily="34" charset="0"/>
              </a:rPr>
              <a:t>Human description of color is not RGB or CMY</a:t>
            </a:r>
            <a:r>
              <a:rPr lang="en-US" sz="1600" b="1" dirty="0">
                <a:solidFill>
                  <a:srgbClr val="000066"/>
                </a:solidFill>
                <a:latin typeface="+mj-lt"/>
                <a:cs typeface="Arial" panose="020B0604020202020204" pitchFamily="34" charset="0"/>
              </a:rPr>
              <a:t>K</a:t>
            </a:r>
          </a:p>
          <a:p>
            <a:pPr marL="284163" indent="-284163">
              <a:lnSpc>
                <a:spcPct val="120000"/>
              </a:lnSpc>
              <a:spcBef>
                <a:spcPts val="600"/>
              </a:spcBef>
              <a:buClr>
                <a:srgbClr val="000066"/>
              </a:buClr>
              <a:buFont typeface="Microsoft YaHei UI" panose="020B0503020204020204" pitchFamily="34" charset="-122"/>
              <a:buChar char="-"/>
            </a:pPr>
            <a:r>
              <a:rPr lang="en-US" sz="1600" dirty="0">
                <a:solidFill>
                  <a:srgbClr val="000066"/>
                </a:solidFill>
                <a:latin typeface="+mj-lt"/>
                <a:cs typeface="Arial" panose="020B0604020202020204" pitchFamily="34" charset="0"/>
              </a:rPr>
              <a:t>Human description of color is Hue, Saturation and Brightness:</a:t>
            </a:r>
          </a:p>
          <a:p>
            <a:pPr marL="746125" lvl="1" indent="-288925">
              <a:lnSpc>
                <a:spcPct val="120000"/>
              </a:lnSpc>
              <a:spcBef>
                <a:spcPts val="600"/>
              </a:spcBef>
              <a:buClr>
                <a:srgbClr val="000066"/>
              </a:buClr>
              <a:buFont typeface="Arial" panose="020B0604020202020204" pitchFamily="34" charset="0"/>
              <a:buChar char="•"/>
            </a:pPr>
            <a:r>
              <a:rPr lang="en-US" altLang="zh-CN" sz="1600" dirty="0">
                <a:solidFill>
                  <a:srgbClr val="0000FF"/>
                </a:solidFill>
                <a:latin typeface="+mj-lt"/>
                <a:cs typeface="Arial" panose="020B0604020202020204" pitchFamily="34" charset="0"/>
              </a:rPr>
              <a:t>Hue</a:t>
            </a:r>
            <a:r>
              <a:rPr lang="en-US" altLang="zh-CN" sz="1600" dirty="0">
                <a:solidFill>
                  <a:srgbClr val="000066"/>
                </a:solidFill>
                <a:latin typeface="+mj-lt"/>
                <a:cs typeface="Arial" panose="020B0604020202020204" pitchFamily="34" charset="0"/>
              </a:rPr>
              <a:t>: color attribute</a:t>
            </a:r>
          </a:p>
          <a:p>
            <a:pPr marL="746125" lvl="1" indent="-288925">
              <a:lnSpc>
                <a:spcPct val="120000"/>
              </a:lnSpc>
              <a:spcBef>
                <a:spcPts val="600"/>
              </a:spcBef>
              <a:buClr>
                <a:srgbClr val="000066"/>
              </a:buClr>
              <a:buFont typeface="Arial" panose="020B0604020202020204" pitchFamily="34" charset="0"/>
              <a:buChar char="•"/>
            </a:pPr>
            <a:r>
              <a:rPr lang="en-US" altLang="zh-CN" sz="1600" dirty="0">
                <a:solidFill>
                  <a:srgbClr val="0000FF"/>
                </a:solidFill>
                <a:latin typeface="+mj-lt"/>
                <a:cs typeface="Arial" panose="020B0604020202020204" pitchFamily="34" charset="0"/>
              </a:rPr>
              <a:t>Saturation</a:t>
            </a:r>
            <a:r>
              <a:rPr lang="en-US" altLang="zh-CN" sz="1600" dirty="0">
                <a:solidFill>
                  <a:srgbClr val="000066"/>
                </a:solidFill>
                <a:latin typeface="+mj-lt"/>
                <a:cs typeface="Arial" panose="020B0604020202020204" pitchFamily="34" charset="0"/>
              </a:rPr>
              <a:t>: purity of color</a:t>
            </a:r>
          </a:p>
          <a:p>
            <a:pPr marL="746125" lvl="1" indent="-288925">
              <a:lnSpc>
                <a:spcPct val="120000"/>
              </a:lnSpc>
              <a:spcBef>
                <a:spcPts val="600"/>
              </a:spcBef>
              <a:buClr>
                <a:srgbClr val="000066"/>
              </a:buClr>
              <a:buFont typeface="Arial" panose="020B0604020202020204" pitchFamily="34" charset="0"/>
              <a:buChar char="•"/>
            </a:pPr>
            <a:r>
              <a:rPr lang="en-US" altLang="zh-CN" sz="1600" dirty="0">
                <a:solidFill>
                  <a:srgbClr val="0000FF"/>
                </a:solidFill>
                <a:latin typeface="+mj-lt"/>
                <a:cs typeface="Arial" panose="020B0604020202020204" pitchFamily="34" charset="0"/>
              </a:rPr>
              <a:t>Brightness</a:t>
            </a:r>
            <a:r>
              <a:rPr lang="en-US" altLang="zh-CN" sz="1600" dirty="0">
                <a:solidFill>
                  <a:srgbClr val="000066"/>
                </a:solidFill>
                <a:latin typeface="+mj-lt"/>
                <a:cs typeface="Arial" panose="020B0604020202020204" pitchFamily="34" charset="0"/>
              </a:rPr>
              <a:t>: achromatic notion of </a:t>
            </a:r>
            <a:r>
              <a:rPr lang="en-US" altLang="zh-CN" sz="1600" dirty="0">
                <a:solidFill>
                  <a:srgbClr val="0000FF"/>
                </a:solidFill>
                <a:latin typeface="+mj-lt"/>
                <a:cs typeface="Arial" panose="020B0604020202020204" pitchFamily="34" charset="0"/>
              </a:rPr>
              <a:t>intensity</a:t>
            </a:r>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46</a:t>
            </a:fld>
            <a:endParaRPr lang="en-US"/>
          </a:p>
        </p:txBody>
      </p:sp>
    </p:spTree>
    <p:extLst>
      <p:ext uri="{BB962C8B-B14F-4D97-AF65-F5344CB8AC3E}">
        <p14:creationId xmlns:p14="http://schemas.microsoft.com/office/powerpoint/2010/main" val="2027654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000" b="1" dirty="0"/>
              <a:t>HSI Color Model</a:t>
            </a:r>
            <a:endParaRPr lang="en-US" sz="2000" b="1" dirty="0"/>
          </a:p>
        </p:txBody>
      </p:sp>
      <p:sp>
        <p:nvSpPr>
          <p:cNvPr id="4" name="Slide Number Placeholder 3"/>
          <p:cNvSpPr>
            <a:spLocks noGrp="1"/>
          </p:cNvSpPr>
          <p:nvPr>
            <p:ph type="sldNum" sz="quarter" idx="12"/>
          </p:nvPr>
        </p:nvSpPr>
        <p:spPr/>
        <p:txBody>
          <a:bodyPr/>
          <a:lstStyle/>
          <a:p>
            <a:fld id="{D2CBC6F9-63DC-418A-A30A-9A9F771FE38A}" type="slidenum">
              <a:rPr lang="en-US" smtClean="0"/>
              <a:t>47</a:t>
            </a:fld>
            <a:endParaRPr lang="en-US"/>
          </a:p>
        </p:txBody>
      </p:sp>
      <p:pic>
        <p:nvPicPr>
          <p:cNvPr id="7"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907" t="53547" r="1694" b="822"/>
          <a:stretch/>
        </p:blipFill>
        <p:spPr bwMode="auto">
          <a:xfrm>
            <a:off x="-11184" y="2180496"/>
            <a:ext cx="5360170" cy="3552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a:stretch>
            <a:fillRect/>
          </a:stretch>
        </p:blipFill>
        <p:spPr>
          <a:xfrm>
            <a:off x="5422138" y="2315726"/>
            <a:ext cx="3602990" cy="3006081"/>
          </a:xfrm>
          <a:prstGeom prst="rect">
            <a:avLst/>
          </a:prstGeom>
        </p:spPr>
      </p:pic>
    </p:spTree>
    <p:extLst>
      <p:ext uri="{BB962C8B-B14F-4D97-AF65-F5344CB8AC3E}">
        <p14:creationId xmlns:p14="http://schemas.microsoft.com/office/powerpoint/2010/main" val="12459660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000" b="1" dirty="0"/>
              <a:t>Convert RGB model to </a:t>
            </a:r>
            <a:r>
              <a:rPr lang="en-US" sz="2000" b="1" dirty="0" err="1" smtClean="0"/>
              <a:t>hsi</a:t>
            </a:r>
            <a:r>
              <a:rPr lang="en-US" sz="2000" b="1" dirty="0" smtClean="0"/>
              <a:t> </a:t>
            </a:r>
            <a:endParaRPr lang="en-US" sz="2000" b="1" dirty="0"/>
          </a:p>
        </p:txBody>
      </p:sp>
      <p:sp>
        <p:nvSpPr>
          <p:cNvPr id="4" name="Slide Number Placeholder 3"/>
          <p:cNvSpPr>
            <a:spLocks noGrp="1"/>
          </p:cNvSpPr>
          <p:nvPr>
            <p:ph type="sldNum" sz="quarter" idx="12"/>
          </p:nvPr>
        </p:nvSpPr>
        <p:spPr/>
        <p:txBody>
          <a:bodyPr/>
          <a:lstStyle/>
          <a:p>
            <a:fld id="{D2CBC6F9-63DC-418A-A30A-9A9F771FE38A}" type="slidenum">
              <a:rPr lang="en-US" smtClean="0"/>
              <a:t>48</a:t>
            </a:fld>
            <a:endParaRPr lang="en-US"/>
          </a:p>
        </p:txBody>
      </p:sp>
      <p:pic>
        <p:nvPicPr>
          <p:cNvPr id="5" name="Content Placeholder 4"/>
          <p:cNvPicPr>
            <a:picLocks noGrp="1"/>
          </p:cNvPicPr>
          <p:nvPr>
            <p:ph idx="1"/>
          </p:nvPr>
        </p:nvPicPr>
        <p:blipFill>
          <a:blip r:embed="rId2"/>
          <a:stretch>
            <a:fillRect/>
          </a:stretch>
        </p:blipFill>
        <p:spPr>
          <a:xfrm>
            <a:off x="1824962" y="2181225"/>
            <a:ext cx="5494077" cy="3678238"/>
          </a:xfrm>
          <a:prstGeom prst="rect">
            <a:avLst/>
          </a:prstGeom>
        </p:spPr>
      </p:pic>
    </p:spTree>
    <p:extLst>
      <p:ext uri="{BB962C8B-B14F-4D97-AF65-F5344CB8AC3E}">
        <p14:creationId xmlns:p14="http://schemas.microsoft.com/office/powerpoint/2010/main" val="14522170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000" b="1" dirty="0"/>
              <a:t>Example</a:t>
            </a:r>
          </a:p>
        </p:txBody>
      </p:sp>
      <p:sp>
        <p:nvSpPr>
          <p:cNvPr id="4" name="Slide Number Placeholder 3"/>
          <p:cNvSpPr>
            <a:spLocks noGrp="1"/>
          </p:cNvSpPr>
          <p:nvPr>
            <p:ph type="sldNum" sz="quarter" idx="12"/>
          </p:nvPr>
        </p:nvSpPr>
        <p:spPr/>
        <p:txBody>
          <a:bodyPr/>
          <a:lstStyle/>
          <a:p>
            <a:fld id="{D2CBC6F9-63DC-418A-A30A-9A9F771FE38A}" type="slidenum">
              <a:rPr lang="en-US" smtClean="0"/>
              <a:t>49</a:t>
            </a:fld>
            <a:endParaRPr lang="en-US"/>
          </a:p>
        </p:txBody>
      </p:sp>
      <p:pic>
        <p:nvPicPr>
          <p:cNvPr id="5122" name="Picture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23" y="2287265"/>
            <a:ext cx="3527555" cy="3321373"/>
          </a:xfrm>
          <a:prstGeom prst="rect">
            <a:avLst/>
          </a:prstGeom>
          <a:noFill/>
          <a:ln w="6350">
            <a:noFill/>
          </a:ln>
          <a:extLst>
            <a:ext uri="{909E8E84-426E-40DD-AFC4-6F175D3DCCD1}">
              <a14:hiddenFill xmlns:a14="http://schemas.microsoft.com/office/drawing/2010/main">
                <a:solidFill>
                  <a:srgbClr val="FFFFFF"/>
                </a:solidFill>
              </a14:hiddenFill>
            </a:ext>
          </a:extLst>
        </p:spPr>
      </p:pic>
      <p:pic>
        <p:nvPicPr>
          <p:cNvPr id="5121" name="Picture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0124" y="2287265"/>
            <a:ext cx="3419906" cy="332137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p:nvSpPr>
        <p:spPr bwMode="auto">
          <a:xfrm>
            <a:off x="0" y="5608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6125046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Color </a:t>
            </a:r>
            <a:r>
              <a:rPr lang="en-US" sz="2000" b="1" dirty="0" smtClean="0"/>
              <a:t>processing</a:t>
            </a:r>
            <a:endParaRPr lang="en-US" sz="2000" b="1" dirty="0"/>
          </a:p>
        </p:txBody>
      </p:sp>
      <p:sp>
        <p:nvSpPr>
          <p:cNvPr id="3" name="Content Placeholder 2"/>
          <p:cNvSpPr>
            <a:spLocks noGrp="1"/>
          </p:cNvSpPr>
          <p:nvPr>
            <p:ph idx="1"/>
          </p:nvPr>
        </p:nvSpPr>
        <p:spPr>
          <a:xfrm>
            <a:off x="435894" y="2857153"/>
            <a:ext cx="8272211" cy="3678303"/>
          </a:xfrm>
        </p:spPr>
        <p:txBody>
          <a:bodyPr/>
          <a:lstStyle/>
          <a:p>
            <a:pPr marL="346075" indent="-346075">
              <a:lnSpc>
                <a:spcPct val="123000"/>
              </a:lnSpc>
              <a:spcBef>
                <a:spcPts val="600"/>
              </a:spcBef>
              <a:buClr>
                <a:srgbClr val="002060"/>
              </a:buClr>
              <a:buFont typeface="Arial" panose="020B0604020202020204" pitchFamily="34" charset="0"/>
              <a:buChar char="•"/>
            </a:pPr>
            <a:r>
              <a:rPr lang="en-US" altLang="zh-CN" sz="1800" dirty="0">
                <a:solidFill>
                  <a:srgbClr val="002060"/>
                </a:solidFill>
                <a:latin typeface="Arial" panose="020B0604020202020204" pitchFamily="34" charset="0"/>
                <a:cs typeface="Arial" panose="020B0604020202020204" pitchFamily="34" charset="0"/>
              </a:rPr>
              <a:t>Full-Color Image Processing</a:t>
            </a:r>
          </a:p>
          <a:p>
            <a:pPr marL="798513" lvl="1" indent="-341313">
              <a:lnSpc>
                <a:spcPct val="123000"/>
              </a:lnSpc>
              <a:spcBef>
                <a:spcPts val="600"/>
              </a:spcBef>
              <a:buClr>
                <a:srgbClr val="002060"/>
              </a:buClr>
              <a:buFont typeface="Wingdings" panose="05000000000000000000" pitchFamily="2" charset="2"/>
              <a:buChar char="§"/>
            </a:pPr>
            <a:r>
              <a:rPr lang="en-US" altLang="zh-CN" sz="1600" dirty="0">
                <a:solidFill>
                  <a:srgbClr val="002060"/>
                </a:solidFill>
                <a:latin typeface="Arial" panose="020B0604020202020204" pitchFamily="34" charset="0"/>
                <a:cs typeface="Arial" panose="020B0604020202020204" pitchFamily="34" charset="0"/>
              </a:rPr>
              <a:t>Color is acquired with a </a:t>
            </a:r>
            <a:r>
              <a:rPr lang="en-US" altLang="zh-CN" sz="1600" dirty="0">
                <a:solidFill>
                  <a:srgbClr val="FF0000"/>
                </a:solidFill>
                <a:latin typeface="Arial" panose="020B0604020202020204" pitchFamily="34" charset="0"/>
                <a:cs typeface="Arial" panose="020B0604020202020204" pitchFamily="34" charset="0"/>
              </a:rPr>
              <a:t>full-color</a:t>
            </a:r>
            <a:r>
              <a:rPr lang="en-US" altLang="zh-CN" sz="1600" dirty="0">
                <a:solidFill>
                  <a:srgbClr val="002060"/>
                </a:solidFill>
                <a:latin typeface="Arial" panose="020B0604020202020204" pitchFamily="34" charset="0"/>
                <a:cs typeface="Arial" panose="020B0604020202020204" pitchFamily="34" charset="0"/>
              </a:rPr>
              <a:t> sensor</a:t>
            </a:r>
          </a:p>
          <a:p>
            <a:pPr marL="346075" indent="-346075">
              <a:lnSpc>
                <a:spcPct val="123000"/>
              </a:lnSpc>
              <a:spcBef>
                <a:spcPts val="600"/>
              </a:spcBef>
              <a:buClr>
                <a:srgbClr val="002060"/>
              </a:buClr>
              <a:buFont typeface="Arial" panose="020B0604020202020204" pitchFamily="34" charset="0"/>
              <a:buChar char="•"/>
            </a:pPr>
            <a:endParaRPr lang="ar-EG" altLang="zh-CN" sz="1800" dirty="0" smtClean="0">
              <a:solidFill>
                <a:srgbClr val="002060"/>
              </a:solidFill>
              <a:latin typeface="Arial" panose="020B0604020202020204" pitchFamily="34" charset="0"/>
              <a:cs typeface="Arial" panose="020B0604020202020204" pitchFamily="34" charset="0"/>
            </a:endParaRPr>
          </a:p>
          <a:p>
            <a:pPr marL="346075" indent="-346075">
              <a:lnSpc>
                <a:spcPct val="123000"/>
              </a:lnSpc>
              <a:spcBef>
                <a:spcPts val="600"/>
              </a:spcBef>
              <a:buClr>
                <a:srgbClr val="002060"/>
              </a:buClr>
              <a:buFont typeface="Arial" panose="020B0604020202020204" pitchFamily="34" charset="0"/>
              <a:buChar char="•"/>
            </a:pPr>
            <a:endParaRPr lang="ar-EG" altLang="zh-CN" sz="1800" dirty="0">
              <a:solidFill>
                <a:srgbClr val="002060"/>
              </a:solidFill>
              <a:latin typeface="Arial" panose="020B0604020202020204" pitchFamily="34" charset="0"/>
              <a:cs typeface="Arial" panose="020B0604020202020204" pitchFamily="34" charset="0"/>
            </a:endParaRPr>
          </a:p>
          <a:p>
            <a:pPr marL="346075" indent="-346075">
              <a:lnSpc>
                <a:spcPct val="123000"/>
              </a:lnSpc>
              <a:spcBef>
                <a:spcPts val="600"/>
              </a:spcBef>
              <a:buClr>
                <a:srgbClr val="002060"/>
              </a:buClr>
              <a:buFont typeface="Arial" panose="020B0604020202020204" pitchFamily="34" charset="0"/>
              <a:buChar char="•"/>
            </a:pPr>
            <a:r>
              <a:rPr lang="en-US" altLang="zh-CN" sz="1800" dirty="0" smtClean="0">
                <a:solidFill>
                  <a:srgbClr val="002060"/>
                </a:solidFill>
                <a:latin typeface="Arial" panose="020B0604020202020204" pitchFamily="34" charset="0"/>
                <a:cs typeface="Arial" panose="020B0604020202020204" pitchFamily="34" charset="0"/>
              </a:rPr>
              <a:t>Pseudo-Color </a:t>
            </a:r>
            <a:r>
              <a:rPr lang="en-US" altLang="zh-CN" sz="1800" dirty="0">
                <a:solidFill>
                  <a:srgbClr val="002060"/>
                </a:solidFill>
                <a:latin typeface="Arial" panose="020B0604020202020204" pitchFamily="34" charset="0"/>
                <a:cs typeface="Arial" panose="020B0604020202020204" pitchFamily="34" charset="0"/>
              </a:rPr>
              <a:t>Image Processing</a:t>
            </a:r>
          </a:p>
          <a:p>
            <a:pPr marL="798513" lvl="1" indent="-341313">
              <a:lnSpc>
                <a:spcPct val="123000"/>
              </a:lnSpc>
              <a:spcBef>
                <a:spcPts val="600"/>
              </a:spcBef>
              <a:buClr>
                <a:srgbClr val="002060"/>
              </a:buClr>
              <a:buFont typeface="Wingdings" panose="05000000000000000000" pitchFamily="2" charset="2"/>
              <a:buChar char="§"/>
            </a:pPr>
            <a:r>
              <a:rPr lang="en-US" altLang="zh-CN" sz="1600" dirty="0">
                <a:solidFill>
                  <a:srgbClr val="002060"/>
                </a:solidFill>
                <a:latin typeface="Arial" panose="020B0604020202020204" pitchFamily="34" charset="0"/>
                <a:cs typeface="Arial" panose="020B0604020202020204" pitchFamily="34" charset="0"/>
              </a:rPr>
              <a:t>Assigning colors to </a:t>
            </a:r>
            <a:r>
              <a:rPr lang="en-US" altLang="zh-CN" sz="1600" dirty="0">
                <a:solidFill>
                  <a:srgbClr val="FF0000"/>
                </a:solidFill>
                <a:latin typeface="Arial" panose="020B0604020202020204" pitchFamily="34" charset="0"/>
                <a:cs typeface="Arial" panose="020B0604020202020204" pitchFamily="34" charset="0"/>
              </a:rPr>
              <a:t>monochrome</a:t>
            </a:r>
            <a:r>
              <a:rPr lang="en-US" altLang="zh-CN" sz="1600" dirty="0">
                <a:solidFill>
                  <a:srgbClr val="002060"/>
                </a:solidFill>
                <a:latin typeface="Arial" panose="020B0604020202020204" pitchFamily="34" charset="0"/>
                <a:cs typeface="Arial" panose="020B0604020202020204" pitchFamily="34" charset="0"/>
              </a:rPr>
              <a:t> images</a:t>
            </a:r>
          </a:p>
          <a:p>
            <a:endParaRPr lang="ar-EG" dirty="0" smtClean="0"/>
          </a:p>
          <a:p>
            <a:endParaRPr lang="ar-EG" dirty="0"/>
          </a:p>
          <a:p>
            <a:endParaRPr lang="ar-EG" dirty="0" smtClean="0"/>
          </a:p>
          <a:p>
            <a:endParaRPr lang="ar-EG" dirty="0"/>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5</a:t>
            </a:fld>
            <a:endParaRPr lang="en-US"/>
          </a:p>
        </p:txBody>
      </p:sp>
      <p:pic>
        <p:nvPicPr>
          <p:cNvPr id="5" name="Picture 4"/>
          <p:cNvPicPr>
            <a:picLocks noChangeAspect="1"/>
          </p:cNvPicPr>
          <p:nvPr/>
        </p:nvPicPr>
        <p:blipFill>
          <a:blip r:embed="rId2"/>
          <a:stretch>
            <a:fillRect/>
          </a:stretch>
        </p:blipFill>
        <p:spPr>
          <a:xfrm>
            <a:off x="5341615" y="1813294"/>
            <a:ext cx="2971800" cy="2219325"/>
          </a:xfrm>
          <a:prstGeom prst="rect">
            <a:avLst/>
          </a:prstGeom>
        </p:spPr>
      </p:pic>
      <p:pic>
        <p:nvPicPr>
          <p:cNvPr id="7" name="Picture 6"/>
          <p:cNvPicPr>
            <a:picLocks noChangeAspect="1"/>
          </p:cNvPicPr>
          <p:nvPr/>
        </p:nvPicPr>
        <p:blipFill>
          <a:blip r:embed="rId3"/>
          <a:stretch>
            <a:fillRect/>
          </a:stretch>
        </p:blipFill>
        <p:spPr>
          <a:xfrm>
            <a:off x="5321808" y="4032619"/>
            <a:ext cx="2991608" cy="2737273"/>
          </a:xfrm>
          <a:prstGeom prst="rect">
            <a:avLst/>
          </a:prstGeom>
        </p:spPr>
      </p:pic>
    </p:spTree>
    <p:extLst>
      <p:ext uri="{BB962C8B-B14F-4D97-AF65-F5344CB8AC3E}">
        <p14:creationId xmlns:p14="http://schemas.microsoft.com/office/powerpoint/2010/main" val="303259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t>HSV, HIS, and HLS</a:t>
            </a:r>
            <a:endParaRPr lang="en-US" sz="2000" b="1" dirty="0"/>
          </a:p>
        </p:txBody>
      </p:sp>
      <p:sp>
        <p:nvSpPr>
          <p:cNvPr id="3" name="Content Placeholder 2"/>
          <p:cNvSpPr>
            <a:spLocks noGrp="1"/>
          </p:cNvSpPr>
          <p:nvPr>
            <p:ph idx="1"/>
          </p:nvPr>
        </p:nvSpPr>
        <p:spPr/>
        <p:txBody>
          <a:bodyPr>
            <a:normAutofit/>
          </a:bodyPr>
          <a:lstStyle/>
          <a:p>
            <a:r>
              <a:rPr lang="en-US" sz="1600" dirty="0">
                <a:solidFill>
                  <a:srgbClr val="FF0000"/>
                </a:solidFill>
              </a:rPr>
              <a:t>The hue </a:t>
            </a:r>
            <a:r>
              <a:rPr lang="en-US" sz="1600" dirty="0"/>
              <a:t>component </a:t>
            </a:r>
            <a:r>
              <a:rPr lang="en-US" sz="1600" i="1" dirty="0"/>
              <a:t>H</a:t>
            </a:r>
            <a:r>
              <a:rPr lang="en-US" sz="1600" dirty="0"/>
              <a:t> in all three color spaces is an angular measurement, analogous to position around a color wheel</a:t>
            </a:r>
            <a:r>
              <a:rPr lang="en-US" sz="1600" dirty="0" smtClean="0"/>
              <a:t>.</a:t>
            </a:r>
          </a:p>
          <a:p>
            <a:r>
              <a:rPr lang="en-US" sz="1600" dirty="0"/>
              <a:t>A hue value of 0°corresponds to red,  120° corresponds to green, and 240° corresponds to blue</a:t>
            </a:r>
            <a:r>
              <a:rPr lang="en-US" sz="1600" dirty="0" smtClean="0"/>
              <a:t>.</a:t>
            </a:r>
          </a:p>
          <a:p>
            <a:r>
              <a:rPr lang="en-US" sz="1600" dirty="0">
                <a:solidFill>
                  <a:srgbClr val="FF0000"/>
                </a:solidFill>
              </a:rPr>
              <a:t>The saturation </a:t>
            </a:r>
            <a:r>
              <a:rPr lang="en-US" sz="1600" dirty="0"/>
              <a:t>component in all three color spaces describes color intensity</a:t>
            </a:r>
            <a:r>
              <a:rPr lang="en-US" sz="1600" dirty="0" smtClean="0"/>
              <a:t>.</a:t>
            </a:r>
          </a:p>
          <a:p>
            <a:r>
              <a:rPr lang="en-US" sz="1600" dirty="0"/>
              <a:t>A saturation value of 0 (in the middle of a hexagon) means that there is no color (gray). A saturation value at the maximum (at the outer edge of a hexagon) means that the colorfulness value is at maximum for the color defined by the hue</a:t>
            </a:r>
            <a:r>
              <a:rPr lang="en-US" sz="1600" dirty="0" smtClean="0"/>
              <a:t>.</a:t>
            </a:r>
          </a:p>
          <a:p>
            <a:r>
              <a:rPr lang="en-US" sz="1600" dirty="0">
                <a:solidFill>
                  <a:srgbClr val="FF0000"/>
                </a:solidFill>
              </a:rPr>
              <a:t>HSV</a:t>
            </a:r>
            <a:r>
              <a:rPr lang="en-US" sz="1600" dirty="0"/>
              <a:t> model is called a single hexagon model. The top of the hexagon corresponds to maximum intensity V=1. </a:t>
            </a:r>
            <a:endParaRPr lang="en-US" sz="1600" dirty="0" smtClean="0"/>
          </a:p>
          <a:p>
            <a:r>
              <a:rPr lang="en-US" sz="1600" dirty="0" smtClean="0"/>
              <a:t>The </a:t>
            </a:r>
            <a:r>
              <a:rPr lang="en-US" sz="1600" dirty="0"/>
              <a:t>maximum saturation is available for maximum intensity. The bottom converges to one point that corresponds the color black. </a:t>
            </a:r>
            <a:endParaRPr lang="en-US" sz="1600" dirty="0" smtClean="0"/>
          </a:p>
          <a:p>
            <a:endParaRPr lang="en-US" sz="1600" dirty="0"/>
          </a:p>
        </p:txBody>
      </p:sp>
      <p:sp>
        <p:nvSpPr>
          <p:cNvPr id="4" name="Slide Number Placeholder 3"/>
          <p:cNvSpPr>
            <a:spLocks noGrp="1"/>
          </p:cNvSpPr>
          <p:nvPr>
            <p:ph type="sldNum" sz="quarter" idx="12"/>
          </p:nvPr>
        </p:nvSpPr>
        <p:spPr/>
        <p:txBody>
          <a:bodyPr/>
          <a:lstStyle/>
          <a:p>
            <a:fld id="{D2CBC6F9-63DC-418A-A30A-9A9F771FE38A}" type="slidenum">
              <a:rPr lang="en-US" smtClean="0"/>
              <a:t>50</a:t>
            </a:fld>
            <a:endParaRPr lang="en-US"/>
          </a:p>
        </p:txBody>
      </p:sp>
    </p:spTree>
    <p:extLst>
      <p:ext uri="{BB962C8B-B14F-4D97-AF65-F5344CB8AC3E}">
        <p14:creationId xmlns:p14="http://schemas.microsoft.com/office/powerpoint/2010/main" val="621925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HSV, HIS, and HLS</a:t>
            </a:r>
          </a:p>
        </p:txBody>
      </p:sp>
      <p:sp>
        <p:nvSpPr>
          <p:cNvPr id="3" name="Content Placeholder 2"/>
          <p:cNvSpPr>
            <a:spLocks noGrp="1"/>
          </p:cNvSpPr>
          <p:nvPr>
            <p:ph idx="1"/>
          </p:nvPr>
        </p:nvSpPr>
        <p:spPr/>
        <p:txBody>
          <a:bodyPr>
            <a:normAutofit/>
          </a:bodyPr>
          <a:lstStyle/>
          <a:p>
            <a:r>
              <a:rPr lang="en-US" sz="1600" dirty="0"/>
              <a:t>The </a:t>
            </a:r>
            <a:r>
              <a:rPr lang="en-US" sz="1600" dirty="0">
                <a:solidFill>
                  <a:srgbClr val="FF0000"/>
                </a:solidFill>
              </a:rPr>
              <a:t>HSI</a:t>
            </a:r>
            <a:r>
              <a:rPr lang="en-US" sz="1600" dirty="0"/>
              <a:t> model is called a double hexagon model. The bottom is similar to HSV but the top also converges to one point that corresponds to the color white. The line between top point and bottom point corresponds to varying shades of gray. </a:t>
            </a:r>
            <a:endParaRPr lang="en-US" sz="1600" dirty="0" smtClean="0"/>
          </a:p>
          <a:p>
            <a:r>
              <a:rPr lang="en-US" sz="1600" dirty="0" smtClean="0"/>
              <a:t>For </a:t>
            </a:r>
            <a:r>
              <a:rPr lang="en-US" sz="1600" dirty="0"/>
              <a:t>the HSI model, the maximum saturation is available at a medium grey intensity. </a:t>
            </a:r>
            <a:endParaRPr lang="en-US" sz="1600" dirty="0" smtClean="0"/>
          </a:p>
          <a:p>
            <a:r>
              <a:rPr lang="en-US" sz="1600" dirty="0"/>
              <a:t>The pseudo-lightness dimension I in HSI is given by the formula (r+g+b)/3</a:t>
            </a:r>
            <a:endParaRPr lang="en-US" sz="1600" dirty="0" smtClean="0"/>
          </a:p>
          <a:p>
            <a:r>
              <a:rPr lang="en-US" sz="1600" dirty="0" smtClean="0"/>
              <a:t>The </a:t>
            </a:r>
            <a:r>
              <a:rPr lang="en-US" sz="1600" dirty="0">
                <a:solidFill>
                  <a:srgbClr val="FF0000"/>
                </a:solidFill>
              </a:rPr>
              <a:t>HSL</a:t>
            </a:r>
            <a:r>
              <a:rPr lang="en-US" sz="1600" dirty="0"/>
              <a:t> model is also a double hexagon model, where lightness is defined as the average of the largest and smallest color components</a:t>
            </a:r>
            <a:r>
              <a:rPr lang="en-US" sz="1600" dirty="0" smtClean="0"/>
              <a:t>.</a:t>
            </a:r>
          </a:p>
          <a:p>
            <a:r>
              <a:rPr lang="en-US" sz="1600" dirty="0"/>
              <a:t>The parameter L in HLS space has a particularly tenuous connection with perceived lightness. </a:t>
            </a:r>
          </a:p>
          <a:p>
            <a:endParaRPr lang="en-US" sz="1600" dirty="0" smtClean="0"/>
          </a:p>
          <a:p>
            <a:endParaRPr lang="en-US" sz="1600" dirty="0"/>
          </a:p>
          <a:p>
            <a:endParaRPr lang="en-US" sz="1600" dirty="0"/>
          </a:p>
        </p:txBody>
      </p:sp>
      <p:sp>
        <p:nvSpPr>
          <p:cNvPr id="4" name="Slide Number Placeholder 3"/>
          <p:cNvSpPr>
            <a:spLocks noGrp="1"/>
          </p:cNvSpPr>
          <p:nvPr>
            <p:ph type="sldNum" sz="quarter" idx="12"/>
          </p:nvPr>
        </p:nvSpPr>
        <p:spPr/>
        <p:txBody>
          <a:bodyPr/>
          <a:lstStyle/>
          <a:p>
            <a:fld id="{D2CBC6F9-63DC-418A-A30A-9A9F771FE38A}" type="slidenum">
              <a:rPr lang="en-US" smtClean="0"/>
              <a:t>51</a:t>
            </a:fld>
            <a:endParaRPr lang="en-US"/>
          </a:p>
        </p:txBody>
      </p:sp>
    </p:spTree>
    <p:extLst>
      <p:ext uri="{BB962C8B-B14F-4D97-AF65-F5344CB8AC3E}">
        <p14:creationId xmlns:p14="http://schemas.microsoft.com/office/powerpoint/2010/main" val="13196799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err="1"/>
              <a:t>Yiq</a:t>
            </a:r>
            <a:r>
              <a:rPr lang="en-US" sz="2000" b="1" dirty="0"/>
              <a:t> model </a:t>
            </a:r>
          </a:p>
        </p:txBody>
      </p:sp>
      <p:sp>
        <p:nvSpPr>
          <p:cNvPr id="3" name="Content Placeholder 2"/>
          <p:cNvSpPr>
            <a:spLocks noGrp="1"/>
          </p:cNvSpPr>
          <p:nvPr>
            <p:ph idx="1"/>
          </p:nvPr>
        </p:nvSpPr>
        <p:spPr/>
        <p:txBody>
          <a:bodyPr/>
          <a:lstStyle/>
          <a:p>
            <a:pPr lvl="0" fontAlgn="base"/>
            <a:r>
              <a:rPr lang="en-US" sz="1600" dirty="0">
                <a:latin typeface="+mj-lt"/>
              </a:rPr>
              <a:t>Recoded RGB for transmission efficiency, compatibility with B/W broadcast TV;</a:t>
            </a:r>
          </a:p>
          <a:p>
            <a:pPr lvl="0" fontAlgn="base"/>
            <a:r>
              <a:rPr lang="en-US" sz="1600" dirty="0">
                <a:latin typeface="+mj-lt"/>
              </a:rPr>
              <a:t>used for NTSC (National Television Standards Committee (cynically, “Never The Same Color”))</a:t>
            </a:r>
          </a:p>
          <a:p>
            <a:pPr lvl="0" fontAlgn="base"/>
            <a:r>
              <a:rPr lang="en-US" sz="1600" dirty="0">
                <a:latin typeface="+mj-lt"/>
              </a:rPr>
              <a:t>Y = CIE’s Y (luminance); I and Q encode </a:t>
            </a:r>
            <a:r>
              <a:rPr lang="en-US" sz="1600" dirty="0" smtClean="0">
                <a:latin typeface="+mj-lt"/>
              </a:rPr>
              <a:t>chromaticity</a:t>
            </a:r>
            <a:endParaRPr lang="ar-EG" sz="1600" dirty="0" smtClean="0">
              <a:latin typeface="+mj-lt"/>
            </a:endParaRPr>
          </a:p>
          <a:p>
            <a:pPr lvl="0" fontAlgn="base"/>
            <a:endParaRPr lang="ar-EG" dirty="0"/>
          </a:p>
          <a:p>
            <a:pPr lvl="0" fontAlgn="base"/>
            <a:endParaRPr lang="ar-EG" dirty="0" smtClean="0"/>
          </a:p>
          <a:p>
            <a:pPr lvl="0" fontAlgn="base"/>
            <a:endParaRPr lang="ar-EG" dirty="0"/>
          </a:p>
          <a:p>
            <a:pPr lvl="0" fontAlgn="base"/>
            <a:endParaRPr lang="ar-EG" dirty="0" smtClean="0"/>
          </a:p>
          <a:p>
            <a:pPr lvl="0" fontAlgn="base"/>
            <a:endParaRPr lang="ar-EG" dirty="0"/>
          </a:p>
          <a:p>
            <a:pPr lvl="0" fontAlgn="base"/>
            <a:endParaRPr lang="ar-EG" dirty="0" smtClean="0"/>
          </a:p>
          <a:p>
            <a:pPr lvl="0" fontAlgn="base"/>
            <a:endParaRPr lang="en-US" dirty="0"/>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52</a:t>
            </a:fld>
            <a:endParaRPr lang="en-US"/>
          </a:p>
        </p:txBody>
      </p:sp>
    </p:spTree>
    <p:extLst>
      <p:ext uri="{BB962C8B-B14F-4D97-AF65-F5344CB8AC3E}">
        <p14:creationId xmlns:p14="http://schemas.microsoft.com/office/powerpoint/2010/main" val="37494583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t>Color definition</a:t>
            </a:r>
            <a:endParaRPr lang="en-US" sz="2000" b="1" dirty="0"/>
          </a:p>
        </p:txBody>
      </p:sp>
      <p:sp>
        <p:nvSpPr>
          <p:cNvPr id="3" name="Content Placeholder 2"/>
          <p:cNvSpPr>
            <a:spLocks noGrp="1"/>
          </p:cNvSpPr>
          <p:nvPr>
            <p:ph idx="1"/>
          </p:nvPr>
        </p:nvSpPr>
        <p:spPr/>
        <p:txBody>
          <a:bodyPr/>
          <a:lstStyle/>
          <a:p>
            <a:r>
              <a:rPr lang="en-US" sz="1600" dirty="0"/>
              <a:t>We usually define colors in one of two ways: as floating point numbers, or as integers. [</a:t>
            </a:r>
            <a:r>
              <a:rPr lang="en-US" sz="1600" b="1" dirty="0"/>
              <a:t> float   0.0 to 1.0</a:t>
            </a:r>
            <a:r>
              <a:rPr lang="en-US" sz="1600" dirty="0"/>
              <a:t> or </a:t>
            </a:r>
            <a:r>
              <a:rPr lang="en-US" sz="1600" b="1" dirty="0"/>
              <a:t>integer  0 to 255 ]</a:t>
            </a:r>
            <a:endParaRPr lang="en-US" sz="1600" dirty="0"/>
          </a:p>
          <a:p>
            <a:pPr marL="0" indent="0">
              <a:buNone/>
            </a:pPr>
            <a:r>
              <a:rPr lang="en-US" sz="1600" dirty="0" smtClean="0">
                <a:solidFill>
                  <a:srgbClr val="C00000"/>
                </a:solidFill>
              </a:rPr>
              <a:t>[ </a:t>
            </a:r>
            <a:r>
              <a:rPr lang="en-US" sz="1600" dirty="0">
                <a:solidFill>
                  <a:srgbClr val="C00000"/>
                </a:solidFill>
              </a:rPr>
              <a:t>(0.0, 0.0, 0.0) RGB is black (1.0, 1.0, 1.0) RGB is white (1.0, 0.0, 0.0) RGB is red (0.0, 1.0, 0.0) RGB is green (0.0, 0.0, 1.0) RGB is blue]</a:t>
            </a:r>
          </a:p>
          <a:p>
            <a:r>
              <a:rPr lang="en-US" sz="1600" dirty="0"/>
              <a:t>The value “0x1280FF” is a single number holding the R, G, and B channels all together. </a:t>
            </a:r>
          </a:p>
          <a:p>
            <a:r>
              <a:rPr lang="en-US" sz="1600" dirty="0"/>
              <a:t>The “0x” prefix means that this is a hexadecimal number, base 16, where the letter A means 10, B means 11, on up to F meaning 15. </a:t>
            </a:r>
            <a:endParaRPr lang="en-US" sz="1600" dirty="0" smtClean="0"/>
          </a:p>
          <a:p>
            <a:endParaRPr lang="en-US" sz="1600" dirty="0"/>
          </a:p>
          <a:p>
            <a:endParaRPr lang="en-US" sz="1600" dirty="0" smtClean="0"/>
          </a:p>
          <a:p>
            <a:endParaRPr lang="en-US" sz="1600" dirty="0"/>
          </a:p>
          <a:p>
            <a:endParaRPr lang="en-US" sz="1600" dirty="0"/>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53</a:t>
            </a:fld>
            <a:endParaRPr lang="en-US"/>
          </a:p>
        </p:txBody>
      </p:sp>
      <p:pic>
        <p:nvPicPr>
          <p:cNvPr id="5" name="image27.jpg"/>
          <p:cNvPicPr/>
          <p:nvPr/>
        </p:nvPicPr>
        <p:blipFill>
          <a:blip r:embed="rId2"/>
          <a:srcRect r="22564"/>
          <a:stretch>
            <a:fillRect/>
          </a:stretch>
        </p:blipFill>
        <p:spPr>
          <a:xfrm>
            <a:off x="3270211" y="4437507"/>
            <a:ext cx="3688373" cy="1990725"/>
          </a:xfrm>
          <a:prstGeom prst="rect">
            <a:avLst/>
          </a:prstGeom>
        </p:spPr>
      </p:pic>
    </p:spTree>
    <p:extLst>
      <p:ext uri="{BB962C8B-B14F-4D97-AF65-F5344CB8AC3E}">
        <p14:creationId xmlns:p14="http://schemas.microsoft.com/office/powerpoint/2010/main" val="30418842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An Introduction to Color Theory and Color Palettes</a:t>
            </a:r>
          </a:p>
        </p:txBody>
      </p:sp>
      <p:sp>
        <p:nvSpPr>
          <p:cNvPr id="3" name="Content Placeholder 2"/>
          <p:cNvSpPr>
            <a:spLocks noGrp="1"/>
          </p:cNvSpPr>
          <p:nvPr>
            <p:ph idx="1"/>
          </p:nvPr>
        </p:nvSpPr>
        <p:spPr>
          <a:xfrm>
            <a:off x="435895" y="3081528"/>
            <a:ext cx="8272211" cy="2951008"/>
          </a:xfrm>
        </p:spPr>
        <p:txBody>
          <a:bodyPr>
            <a:normAutofit fontScale="92500" lnSpcReduction="10000"/>
          </a:bodyPr>
          <a:lstStyle/>
          <a:p>
            <a:pPr algn="just"/>
            <a:r>
              <a:rPr lang="en-US" sz="1700" dirty="0">
                <a:solidFill>
                  <a:srgbClr val="FF0000"/>
                </a:solidFill>
              </a:rPr>
              <a:t>User interface (UI) </a:t>
            </a:r>
            <a:r>
              <a:rPr lang="en-US" sz="1700" dirty="0"/>
              <a:t>designers have the challenging task of incorporating color into their interface in a way that poignantly communicates a brand’s visual identity. </a:t>
            </a:r>
          </a:p>
          <a:p>
            <a:pPr algn="just"/>
            <a:r>
              <a:rPr lang="en-US" sz="1700" dirty="0" smtClean="0"/>
              <a:t>While </a:t>
            </a:r>
            <a:r>
              <a:rPr lang="en-US" sz="1700" dirty="0"/>
              <a:t>it might seem like a website’s color palette is a matter of the client’s personal taste, in reality, UI designers </a:t>
            </a:r>
            <a:r>
              <a:rPr lang="en-US" sz="1700" dirty="0">
                <a:solidFill>
                  <a:srgbClr val="FF0000"/>
                </a:solidFill>
              </a:rPr>
              <a:t>rely on a framework called color theory: </a:t>
            </a:r>
            <a:r>
              <a:rPr lang="en-US" sz="1700" dirty="0"/>
              <a:t>a multilayered set of guidelines that informs the use of color in design</a:t>
            </a:r>
            <a:r>
              <a:rPr lang="en-US" sz="1700" dirty="0" smtClean="0"/>
              <a:t>.</a:t>
            </a:r>
          </a:p>
          <a:p>
            <a:pPr algn="just"/>
            <a:r>
              <a:rPr lang="en-US" sz="1700" dirty="0">
                <a:solidFill>
                  <a:srgbClr val="FF0000"/>
                </a:solidFill>
              </a:rPr>
              <a:t>Color theory </a:t>
            </a:r>
            <a:r>
              <a:rPr lang="en-US" sz="1700" dirty="0"/>
              <a:t>is a framework that informs the use of color in art and design, guides the curation of color palettes, and facilitates the effective communication of a design message on both an aesthetic and a psychological level</a:t>
            </a:r>
            <a:r>
              <a:rPr lang="en-US" sz="1700" dirty="0" smtClean="0"/>
              <a:t>.</a:t>
            </a:r>
          </a:p>
          <a:p>
            <a:pPr algn="just"/>
            <a:r>
              <a:rPr lang="en-US" sz="1700" dirty="0"/>
              <a:t>Modern color theory is largely based on Isaac Newton’s color wheel, which he created all the way back in 1666. The basic color wheel displays three categories of color; </a:t>
            </a:r>
            <a:r>
              <a:rPr lang="en-US" sz="1700" dirty="0">
                <a:solidFill>
                  <a:srgbClr val="FF0000"/>
                </a:solidFill>
              </a:rPr>
              <a:t>primary colors</a:t>
            </a:r>
            <a:r>
              <a:rPr lang="en-US" sz="1700" dirty="0"/>
              <a:t>, </a:t>
            </a:r>
            <a:r>
              <a:rPr lang="en-US" sz="1700" dirty="0">
                <a:solidFill>
                  <a:srgbClr val="FF0000"/>
                </a:solidFill>
              </a:rPr>
              <a:t>secondary colors</a:t>
            </a:r>
            <a:r>
              <a:rPr lang="en-US" sz="1700" dirty="0"/>
              <a:t>, and </a:t>
            </a:r>
            <a:r>
              <a:rPr lang="en-US" sz="1700" dirty="0">
                <a:solidFill>
                  <a:srgbClr val="FF0000"/>
                </a:solidFill>
              </a:rPr>
              <a:t>tertiary colors</a:t>
            </a:r>
            <a:r>
              <a:rPr lang="en-US" sz="1700" dirty="0"/>
              <a:t>. </a:t>
            </a:r>
          </a:p>
          <a:p>
            <a:pPr algn="just"/>
            <a:endParaRPr lang="en-US" sz="1600" dirty="0" smtClean="0"/>
          </a:p>
          <a:p>
            <a:pPr marL="0" indent="0" algn="just">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a:p>
          <a:p>
            <a:pPr marL="0" indent="0">
              <a:buNone/>
            </a:pPr>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54</a:t>
            </a:fld>
            <a:endParaRPr lang="en-US"/>
          </a:p>
        </p:txBody>
      </p:sp>
    </p:spTree>
    <p:extLst>
      <p:ext uri="{BB962C8B-B14F-4D97-AF65-F5344CB8AC3E}">
        <p14:creationId xmlns:p14="http://schemas.microsoft.com/office/powerpoint/2010/main" val="27582630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An Introduction to Color Theory and Color Palettes</a:t>
            </a:r>
            <a:endParaRPr lang="en-US" sz="2000" dirty="0"/>
          </a:p>
        </p:txBody>
      </p:sp>
      <p:sp>
        <p:nvSpPr>
          <p:cNvPr id="3" name="Content Placeholder 2"/>
          <p:cNvSpPr>
            <a:spLocks noGrp="1"/>
          </p:cNvSpPr>
          <p:nvPr>
            <p:ph idx="1"/>
          </p:nvPr>
        </p:nvSpPr>
        <p:spPr>
          <a:xfrm>
            <a:off x="435894" y="1869601"/>
            <a:ext cx="8272211" cy="3678303"/>
          </a:xfrm>
        </p:spPr>
        <p:txBody>
          <a:bodyPr/>
          <a:lstStyle/>
          <a:p>
            <a:pPr lvl="0"/>
            <a:r>
              <a:rPr lang="en-US" sz="1600" b="1" dirty="0">
                <a:solidFill>
                  <a:srgbClr val="FF0000"/>
                </a:solidFill>
              </a:rPr>
              <a:t>Primary colors</a:t>
            </a:r>
            <a:r>
              <a:rPr lang="en-US" sz="1600" dirty="0">
                <a:solidFill>
                  <a:srgbClr val="FF0000"/>
                </a:solidFill>
              </a:rPr>
              <a:t> </a:t>
            </a:r>
            <a:br>
              <a:rPr lang="en-US" sz="1600" dirty="0">
                <a:solidFill>
                  <a:srgbClr val="FF0000"/>
                </a:solidFill>
              </a:rPr>
            </a:br>
            <a:r>
              <a:rPr lang="en-US" sz="1600" dirty="0">
                <a:solidFill>
                  <a:schemeClr val="tx1"/>
                </a:solidFill>
              </a:rPr>
              <a:t>are colors you can’t create by combining two or more other colors. The primary colors are red, blue, and yellow. </a:t>
            </a:r>
          </a:p>
          <a:p>
            <a:pPr lvl="0"/>
            <a:r>
              <a:rPr lang="en-US" sz="1600" dirty="0">
                <a:solidFill>
                  <a:srgbClr val="FF0000"/>
                </a:solidFill>
              </a:rPr>
              <a:t>The </a:t>
            </a:r>
            <a:r>
              <a:rPr lang="en-US" sz="1600" b="1" dirty="0">
                <a:solidFill>
                  <a:srgbClr val="FF0000"/>
                </a:solidFill>
              </a:rPr>
              <a:t>secondary colors</a:t>
            </a:r>
            <a:r>
              <a:rPr lang="en-US" sz="1600" dirty="0">
                <a:solidFill>
                  <a:srgbClr val="FF0000"/>
                </a:solidFill>
              </a:rPr>
              <a:t> </a:t>
            </a:r>
            <a:br>
              <a:rPr lang="en-US" sz="1600" dirty="0">
                <a:solidFill>
                  <a:srgbClr val="FF0000"/>
                </a:solidFill>
              </a:rPr>
            </a:br>
            <a:r>
              <a:rPr lang="en-US" sz="1600" dirty="0">
                <a:solidFill>
                  <a:schemeClr val="tx1"/>
                </a:solidFill>
              </a:rPr>
              <a:t>are orange, purple, and green—in other words, colors that can be created by combining any two of the three primary colors.  </a:t>
            </a:r>
          </a:p>
          <a:p>
            <a:pPr lvl="0"/>
            <a:r>
              <a:rPr lang="en-US" sz="1600" b="1" dirty="0">
                <a:solidFill>
                  <a:srgbClr val="FF0000"/>
                </a:solidFill>
              </a:rPr>
              <a:t>Tertiary colors</a:t>
            </a:r>
            <a:r>
              <a:rPr lang="en-US" sz="1600" dirty="0">
                <a:solidFill>
                  <a:srgbClr val="FF0000"/>
                </a:solidFill>
              </a:rPr>
              <a:t> </a:t>
            </a:r>
            <a:r>
              <a:rPr lang="en-US" sz="1600" dirty="0"/>
              <a:t/>
            </a:r>
            <a:br>
              <a:rPr lang="en-US" sz="1600" dirty="0"/>
            </a:br>
            <a:r>
              <a:rPr lang="en-US" sz="1600" dirty="0"/>
              <a:t>are created by mixing a primary color with a secondary color. The tertiary colors are magenta, vermillion, violet, teal, amber, and chartreuse.</a:t>
            </a:r>
            <a:r>
              <a:rPr lang="en-US" dirty="0"/>
              <a:t> </a:t>
            </a:r>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55</a:t>
            </a:fld>
            <a:endParaRPr lang="en-US"/>
          </a:p>
        </p:txBody>
      </p:sp>
    </p:spTree>
    <p:extLst>
      <p:ext uri="{BB962C8B-B14F-4D97-AF65-F5344CB8AC3E}">
        <p14:creationId xmlns:p14="http://schemas.microsoft.com/office/powerpoint/2010/main" val="20634497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000" b="1" dirty="0"/>
              <a:t>Introduction to the color </a:t>
            </a:r>
            <a:r>
              <a:rPr lang="en-US" sz="2000" b="1" dirty="0" smtClean="0"/>
              <a:t>wheel</a:t>
            </a:r>
            <a:endParaRPr lang="en-US" sz="2000" dirty="0"/>
          </a:p>
        </p:txBody>
      </p:sp>
      <p:sp>
        <p:nvSpPr>
          <p:cNvPr id="3" name="Content Placeholder 2"/>
          <p:cNvSpPr>
            <a:spLocks noGrp="1"/>
          </p:cNvSpPr>
          <p:nvPr>
            <p:ph idx="1"/>
          </p:nvPr>
        </p:nvSpPr>
        <p:spPr>
          <a:xfrm>
            <a:off x="435894" y="2964207"/>
            <a:ext cx="8415497" cy="3766983"/>
          </a:xfrm>
        </p:spPr>
        <p:txBody>
          <a:bodyPr>
            <a:noAutofit/>
          </a:bodyPr>
          <a:lstStyle/>
          <a:p>
            <a:pPr lvl="0"/>
            <a:endParaRPr lang="en-US" sz="1600" dirty="0" smtClean="0"/>
          </a:p>
          <a:p>
            <a:pPr lvl="0"/>
            <a:r>
              <a:rPr lang="en-US" sz="1600" dirty="0" smtClean="0">
                <a:solidFill>
                  <a:srgbClr val="FF0000"/>
                </a:solidFill>
              </a:rPr>
              <a:t>An </a:t>
            </a:r>
            <a:r>
              <a:rPr lang="en-US" sz="1600" dirty="0">
                <a:solidFill>
                  <a:srgbClr val="FF0000"/>
                </a:solidFill>
              </a:rPr>
              <a:t>artist </a:t>
            </a:r>
            <a:r>
              <a:rPr lang="en-US" sz="1600" dirty="0"/>
              <a:t>creates a color painting by mixing color </a:t>
            </a:r>
            <a:r>
              <a:rPr lang="en-US" sz="1600" dirty="0">
                <a:solidFill>
                  <a:srgbClr val="FF0000"/>
                </a:solidFill>
              </a:rPr>
              <a:t>pigments with white and black </a:t>
            </a:r>
            <a:r>
              <a:rPr lang="en-US" sz="1600" dirty="0"/>
              <a:t>pigments to form the various shades, tints, and tones in the scene.</a:t>
            </a:r>
          </a:p>
          <a:p>
            <a:r>
              <a:rPr lang="en-US" sz="1600" dirty="0" smtClean="0"/>
              <a:t>      </a:t>
            </a:r>
          </a:p>
          <a:p>
            <a:endParaRPr lang="en-US" sz="1600" dirty="0"/>
          </a:p>
          <a:p>
            <a:endParaRPr lang="en-US" sz="1600" dirty="0" smtClean="0"/>
          </a:p>
          <a:p>
            <a:endParaRPr lang="en-US" sz="1600" dirty="0"/>
          </a:p>
          <a:p>
            <a:endParaRPr lang="en-US" sz="1600" dirty="0" smtClean="0"/>
          </a:p>
          <a:p>
            <a:endParaRPr lang="en-US" sz="1600" dirty="0"/>
          </a:p>
          <a:p>
            <a:pPr algn="just"/>
            <a:r>
              <a:rPr lang="en-US" sz="1600" dirty="0" smtClean="0"/>
              <a:t>The </a:t>
            </a:r>
            <a:r>
              <a:rPr lang="en-US" sz="1600" dirty="0"/>
              <a:t>color wheel doesn’t just chart each primary, secondary, and tertiary color—it also charts their respective hues, tints, tones, and shades. </a:t>
            </a:r>
            <a:endParaRPr lang="en-US" sz="1600" dirty="0" smtClean="0"/>
          </a:p>
          <a:p>
            <a:pPr algn="just"/>
            <a:r>
              <a:rPr lang="en-US" sz="1600" dirty="0" smtClean="0"/>
              <a:t>By </a:t>
            </a:r>
            <a:r>
              <a:rPr lang="en-US" sz="1600" dirty="0"/>
              <a:t>visualizing how each color relates to the color that comes next to it on a rainbow color scale, the color wheel helps designers to create bespoke color palettes that promote aesthetic harmony. Let’s dive into these color variants a little deeper:</a:t>
            </a:r>
          </a:p>
          <a:p>
            <a:endParaRPr lang="en-US" sz="1600" dirty="0"/>
          </a:p>
          <a:p>
            <a:endParaRPr lang="en-US" sz="1600" dirty="0" smtClean="0"/>
          </a:p>
          <a:p>
            <a:endParaRPr lang="en-US" sz="1600" dirty="0"/>
          </a:p>
          <a:p>
            <a:endParaRPr lang="en-US" sz="1600" dirty="0" smtClean="0"/>
          </a:p>
          <a:p>
            <a:endParaRPr lang="en-US" sz="1600" dirty="0"/>
          </a:p>
        </p:txBody>
      </p:sp>
      <p:sp>
        <p:nvSpPr>
          <p:cNvPr id="4" name="Slide Number Placeholder 3"/>
          <p:cNvSpPr>
            <a:spLocks noGrp="1"/>
          </p:cNvSpPr>
          <p:nvPr>
            <p:ph type="sldNum" sz="quarter" idx="12"/>
          </p:nvPr>
        </p:nvSpPr>
        <p:spPr/>
        <p:txBody>
          <a:bodyPr/>
          <a:lstStyle/>
          <a:p>
            <a:fld id="{D2CBC6F9-63DC-418A-A30A-9A9F771FE38A}" type="slidenum">
              <a:rPr lang="en-US" smtClean="0"/>
              <a:t>56</a:t>
            </a:fld>
            <a:endParaRPr lang="en-US"/>
          </a:p>
        </p:txBody>
      </p:sp>
      <p:pic>
        <p:nvPicPr>
          <p:cNvPr id="5" name="image44.jpg" descr="Advanced color wheel"/>
          <p:cNvPicPr/>
          <p:nvPr/>
        </p:nvPicPr>
        <p:blipFill>
          <a:blip r:embed="rId2"/>
          <a:srcRect/>
          <a:stretch>
            <a:fillRect/>
          </a:stretch>
        </p:blipFill>
        <p:spPr>
          <a:xfrm>
            <a:off x="2578608" y="2964207"/>
            <a:ext cx="3355848" cy="1638618"/>
          </a:xfrm>
          <a:prstGeom prst="rect">
            <a:avLst/>
          </a:prstGeom>
          <a:ln/>
        </p:spPr>
      </p:pic>
    </p:spTree>
    <p:extLst>
      <p:ext uri="{BB962C8B-B14F-4D97-AF65-F5344CB8AC3E}">
        <p14:creationId xmlns:p14="http://schemas.microsoft.com/office/powerpoint/2010/main" val="21647092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Introduction to the color wheel</a:t>
            </a:r>
            <a:endParaRPr lang="en-US" sz="2000" dirty="0"/>
          </a:p>
        </p:txBody>
      </p:sp>
      <p:sp>
        <p:nvSpPr>
          <p:cNvPr id="3" name="Content Placeholder 2"/>
          <p:cNvSpPr>
            <a:spLocks noGrp="1"/>
          </p:cNvSpPr>
          <p:nvPr>
            <p:ph idx="1"/>
          </p:nvPr>
        </p:nvSpPr>
        <p:spPr>
          <a:xfrm>
            <a:off x="435894" y="2354233"/>
            <a:ext cx="8272211" cy="3678303"/>
          </a:xfrm>
        </p:spPr>
        <p:txBody>
          <a:bodyPr>
            <a:noAutofit/>
          </a:bodyPr>
          <a:lstStyle/>
          <a:p>
            <a:r>
              <a:rPr lang="en-US" sz="1600" b="1" i="1" dirty="0">
                <a:solidFill>
                  <a:srgbClr val="FF0000"/>
                </a:solidFill>
              </a:rPr>
              <a:t>Hue</a:t>
            </a:r>
            <a:endParaRPr lang="en-US" sz="1600" b="1" dirty="0">
              <a:solidFill>
                <a:srgbClr val="FF0000"/>
              </a:solidFill>
            </a:endParaRPr>
          </a:p>
          <a:p>
            <a:r>
              <a:rPr lang="en-US" sz="1600" dirty="0"/>
              <a:t>Hue refers to the pure pigment of a color, without tint or shade. In that respect, hue can be interpreted as the origin of a color. Any one of the six primary and secondary colors is a hue.</a:t>
            </a:r>
          </a:p>
          <a:p>
            <a:r>
              <a:rPr lang="en-US" sz="1600" b="1" i="1" dirty="0">
                <a:solidFill>
                  <a:srgbClr val="FF0000"/>
                </a:solidFill>
              </a:rPr>
              <a:t>Shade</a:t>
            </a:r>
            <a:endParaRPr lang="en-US" sz="1600" b="1" dirty="0">
              <a:solidFill>
                <a:srgbClr val="FF0000"/>
              </a:solidFill>
            </a:endParaRPr>
          </a:p>
          <a:p>
            <a:r>
              <a:rPr lang="en-US" sz="1600" dirty="0"/>
              <a:t>Shade refers to how much </a:t>
            </a:r>
            <a:r>
              <a:rPr lang="en-US" sz="1600" b="1" dirty="0"/>
              <a:t>black</a:t>
            </a:r>
            <a:r>
              <a:rPr lang="en-US" sz="1600" dirty="0"/>
              <a:t> is added into the hue. As such, shade darkens a color.</a:t>
            </a:r>
          </a:p>
          <a:p>
            <a:r>
              <a:rPr lang="en-US" sz="1600" b="1" i="1" dirty="0">
                <a:solidFill>
                  <a:srgbClr val="FF0000"/>
                </a:solidFill>
              </a:rPr>
              <a:t>Tint</a:t>
            </a:r>
            <a:endParaRPr lang="en-US" sz="1600" b="1" dirty="0">
              <a:solidFill>
                <a:srgbClr val="FF0000"/>
              </a:solidFill>
            </a:endParaRPr>
          </a:p>
          <a:p>
            <a:r>
              <a:rPr lang="en-US" sz="1600" dirty="0"/>
              <a:t>The opposite of shade, tint refers to how much </a:t>
            </a:r>
            <a:r>
              <a:rPr lang="en-US" sz="1600" b="1" u="sng" dirty="0"/>
              <a:t>white</a:t>
            </a:r>
            <a:r>
              <a:rPr lang="en-US" sz="1600" dirty="0"/>
              <a:t> is added to a color. As such, tint lightens a color.</a:t>
            </a:r>
          </a:p>
          <a:p>
            <a:r>
              <a:rPr lang="en-US" sz="1600" b="1" i="1" dirty="0">
                <a:solidFill>
                  <a:srgbClr val="FF0000"/>
                </a:solidFill>
              </a:rPr>
              <a:t>Tone (or Saturation)</a:t>
            </a:r>
          </a:p>
          <a:p>
            <a:r>
              <a:rPr lang="en-US" sz="1600" dirty="0"/>
              <a:t>Tone is the result of a color that has had </a:t>
            </a:r>
            <a:r>
              <a:rPr lang="en-US" sz="1600" b="1" u="sng" dirty="0"/>
              <a:t>both white and black</a:t>
            </a:r>
            <a:r>
              <a:rPr lang="en-US" sz="1600" dirty="0"/>
              <a:t> added to it. In other words, tone refers to any hue that has been modified with the addition of grey—as long as the grey is purely neutral (only containing white and black). </a:t>
            </a:r>
          </a:p>
          <a:p>
            <a:endParaRPr lang="en-US" sz="1600" dirty="0"/>
          </a:p>
        </p:txBody>
      </p:sp>
      <p:sp>
        <p:nvSpPr>
          <p:cNvPr id="4" name="Slide Number Placeholder 3"/>
          <p:cNvSpPr>
            <a:spLocks noGrp="1"/>
          </p:cNvSpPr>
          <p:nvPr>
            <p:ph type="sldNum" sz="quarter" idx="12"/>
          </p:nvPr>
        </p:nvSpPr>
        <p:spPr/>
        <p:txBody>
          <a:bodyPr/>
          <a:lstStyle/>
          <a:p>
            <a:fld id="{D2CBC6F9-63DC-418A-A30A-9A9F771FE38A}" type="slidenum">
              <a:rPr lang="en-US" smtClean="0"/>
              <a:t>57</a:t>
            </a:fld>
            <a:endParaRPr lang="en-US"/>
          </a:p>
        </p:txBody>
      </p:sp>
    </p:spTree>
    <p:extLst>
      <p:ext uri="{BB962C8B-B14F-4D97-AF65-F5344CB8AC3E}">
        <p14:creationId xmlns:p14="http://schemas.microsoft.com/office/powerpoint/2010/main" val="26227636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Introduction to the color wheel</a:t>
            </a:r>
            <a:endParaRPr lang="en-US" sz="1800" dirty="0"/>
          </a:p>
        </p:txBody>
      </p:sp>
      <p:sp>
        <p:nvSpPr>
          <p:cNvPr id="4" name="Slide Number Placeholder 3"/>
          <p:cNvSpPr>
            <a:spLocks noGrp="1"/>
          </p:cNvSpPr>
          <p:nvPr>
            <p:ph type="sldNum" sz="quarter" idx="12"/>
          </p:nvPr>
        </p:nvSpPr>
        <p:spPr/>
        <p:txBody>
          <a:bodyPr/>
          <a:lstStyle/>
          <a:p>
            <a:fld id="{D2CBC6F9-63DC-418A-A30A-9A9F771FE38A}" type="slidenum">
              <a:rPr lang="en-US" smtClean="0"/>
              <a:t>58</a:t>
            </a:fld>
            <a:endParaRPr lang="en-US"/>
          </a:p>
        </p:txBody>
      </p:sp>
      <p:pic>
        <p:nvPicPr>
          <p:cNvPr id="5" name="image27.png" descr="Color theory wheel with labels for each color's hue, tint, tone, and shade"/>
          <p:cNvPicPr/>
          <p:nvPr/>
        </p:nvPicPr>
        <p:blipFill>
          <a:blip r:embed="rId2"/>
          <a:srcRect/>
          <a:stretch>
            <a:fillRect/>
          </a:stretch>
        </p:blipFill>
        <p:spPr>
          <a:xfrm>
            <a:off x="1569656" y="2180496"/>
            <a:ext cx="6111304" cy="4677503"/>
          </a:xfrm>
          <a:prstGeom prst="rect">
            <a:avLst/>
          </a:prstGeom>
          <a:ln/>
        </p:spPr>
      </p:pic>
    </p:spTree>
    <p:extLst>
      <p:ext uri="{BB962C8B-B14F-4D97-AF65-F5344CB8AC3E}">
        <p14:creationId xmlns:p14="http://schemas.microsoft.com/office/powerpoint/2010/main" val="10087336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000" b="1" dirty="0"/>
              <a:t>Color temperature </a:t>
            </a:r>
            <a:endParaRPr lang="en-US" sz="2000" dirty="0"/>
          </a:p>
        </p:txBody>
      </p:sp>
      <p:sp>
        <p:nvSpPr>
          <p:cNvPr id="3" name="Content Placeholder 2"/>
          <p:cNvSpPr>
            <a:spLocks noGrp="1"/>
          </p:cNvSpPr>
          <p:nvPr>
            <p:ph idx="1"/>
          </p:nvPr>
        </p:nvSpPr>
        <p:spPr/>
        <p:txBody>
          <a:bodyPr/>
          <a:lstStyle/>
          <a:p>
            <a:r>
              <a:rPr lang="en-US" sz="1600" dirty="0" smtClean="0"/>
              <a:t>Even </a:t>
            </a:r>
            <a:r>
              <a:rPr lang="en-US" sz="1600" dirty="0"/>
              <a:t>if you’re a design beginner, you’ve likely heard the terms “warm, cool and neutral” terms. This is referred to as color temperature, and it’s an essential consideration when it comes to color theory:</a:t>
            </a:r>
          </a:p>
          <a:p>
            <a:pPr lvl="0"/>
            <a:r>
              <a:rPr lang="en-US" sz="1600" b="1" dirty="0">
                <a:solidFill>
                  <a:srgbClr val="FF0000"/>
                </a:solidFill>
              </a:rPr>
              <a:t>Warm colors</a:t>
            </a:r>
            <a:r>
              <a:rPr lang="en-US" sz="1600" dirty="0">
                <a:solidFill>
                  <a:srgbClr val="FF0000"/>
                </a:solidFill>
              </a:rPr>
              <a:t> </a:t>
            </a:r>
            <a:r>
              <a:rPr lang="en-US" sz="1600" dirty="0"/>
              <a:t>contain </a:t>
            </a:r>
            <a:r>
              <a:rPr lang="en-US" sz="1600" b="1" dirty="0"/>
              <a:t>shades</a:t>
            </a:r>
            <a:r>
              <a:rPr lang="en-US" sz="1600" dirty="0"/>
              <a:t> of </a:t>
            </a:r>
            <a:r>
              <a:rPr lang="en-US" sz="1600" b="1" dirty="0"/>
              <a:t>yellow</a:t>
            </a:r>
            <a:r>
              <a:rPr lang="en-US" sz="1600" dirty="0"/>
              <a:t> and </a:t>
            </a:r>
            <a:r>
              <a:rPr lang="en-US" sz="1600" b="1" dirty="0"/>
              <a:t>red</a:t>
            </a:r>
            <a:r>
              <a:rPr lang="en-US" sz="1600" dirty="0"/>
              <a:t>; </a:t>
            </a:r>
          </a:p>
          <a:p>
            <a:pPr lvl="0"/>
            <a:r>
              <a:rPr lang="en-US" sz="1600" b="1" dirty="0">
                <a:solidFill>
                  <a:srgbClr val="FF0000"/>
                </a:solidFill>
              </a:rPr>
              <a:t>cool colors </a:t>
            </a:r>
            <a:r>
              <a:rPr lang="en-US" sz="1600" b="1" dirty="0"/>
              <a:t>have a blue, green, or purple tint</a:t>
            </a:r>
            <a:r>
              <a:rPr lang="en-US" sz="1600" dirty="0"/>
              <a:t>; </a:t>
            </a:r>
          </a:p>
          <a:p>
            <a:pPr lvl="0"/>
            <a:r>
              <a:rPr lang="en-US" sz="1600" b="1" dirty="0">
                <a:solidFill>
                  <a:srgbClr val="FF0000"/>
                </a:solidFill>
              </a:rPr>
              <a:t>Neutral colors</a:t>
            </a:r>
            <a:r>
              <a:rPr lang="en-US" sz="1600" dirty="0">
                <a:solidFill>
                  <a:srgbClr val="FF0000"/>
                </a:solidFill>
              </a:rPr>
              <a:t> </a:t>
            </a:r>
            <a:r>
              <a:rPr lang="en-US" sz="1600" dirty="0"/>
              <a:t>include </a:t>
            </a:r>
            <a:r>
              <a:rPr lang="en-US" sz="1600" b="1" dirty="0"/>
              <a:t>brown, gray, black, and white</a:t>
            </a:r>
            <a:r>
              <a:rPr lang="en-US" sz="1600" dirty="0" smtClean="0"/>
              <a:t>.</a:t>
            </a:r>
          </a:p>
          <a:p>
            <a:pPr lvl="0"/>
            <a:endParaRPr lang="en-US" sz="1600" dirty="0"/>
          </a:p>
          <a:p>
            <a:pPr lvl="0"/>
            <a:r>
              <a:rPr lang="en-US" sz="1600" dirty="0"/>
              <a:t>The </a:t>
            </a:r>
            <a:r>
              <a:rPr lang="en-US" sz="1600" dirty="0">
                <a:solidFill>
                  <a:srgbClr val="FF0000"/>
                </a:solidFill>
              </a:rPr>
              <a:t>temperature</a:t>
            </a:r>
            <a:r>
              <a:rPr lang="en-US" sz="1600" dirty="0"/>
              <a:t> of a color has a significant impact on </a:t>
            </a:r>
            <a:r>
              <a:rPr lang="en-US" sz="1600" dirty="0">
                <a:solidFill>
                  <a:srgbClr val="FF0000"/>
                </a:solidFill>
              </a:rPr>
              <a:t>our emotional response </a:t>
            </a:r>
            <a:r>
              <a:rPr lang="en-US" sz="1600" dirty="0"/>
              <a:t>to it. Within the psychology of colors, for example, </a:t>
            </a:r>
            <a:r>
              <a:rPr lang="en-US" sz="1600" dirty="0">
                <a:solidFill>
                  <a:srgbClr val="FF0000"/>
                </a:solidFill>
              </a:rPr>
              <a:t>warm colors show excitement</a:t>
            </a:r>
            <a:r>
              <a:rPr lang="en-US" sz="1600" dirty="0"/>
              <a:t>, optimism, and creativity, whereas cool colors symbolize peace, calmness, and harmony.</a:t>
            </a:r>
            <a:endParaRPr lang="en-US" sz="2000" dirty="0"/>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59</a:t>
            </a:fld>
            <a:endParaRPr lang="en-US"/>
          </a:p>
        </p:txBody>
      </p:sp>
    </p:spTree>
    <p:extLst>
      <p:ext uri="{BB962C8B-B14F-4D97-AF65-F5344CB8AC3E}">
        <p14:creationId xmlns:p14="http://schemas.microsoft.com/office/powerpoint/2010/main" val="8184868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Color and </a:t>
            </a:r>
            <a:r>
              <a:rPr lang="en-US" sz="2000" b="1" dirty="0" smtClean="0"/>
              <a:t>light </a:t>
            </a:r>
            <a:endParaRPr lang="en-US" sz="2000" b="1" dirty="0"/>
          </a:p>
        </p:txBody>
      </p:sp>
      <p:sp>
        <p:nvSpPr>
          <p:cNvPr id="4" name="Slide Number Placeholder 3"/>
          <p:cNvSpPr>
            <a:spLocks noGrp="1"/>
          </p:cNvSpPr>
          <p:nvPr>
            <p:ph type="sldNum" sz="quarter" idx="12"/>
          </p:nvPr>
        </p:nvSpPr>
        <p:spPr/>
        <p:txBody>
          <a:bodyPr/>
          <a:lstStyle/>
          <a:p>
            <a:fld id="{D2CBC6F9-63DC-418A-A30A-9A9F771FE38A}" type="slidenum">
              <a:rPr lang="en-US" smtClean="0"/>
              <a:t>6</a:t>
            </a:fld>
            <a:endParaRPr lang="en-US"/>
          </a:p>
        </p:txBody>
      </p:sp>
      <p:pic>
        <p:nvPicPr>
          <p:cNvPr id="5" name="Picture 6"/>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414" t="1376" r="1886" b="22386"/>
          <a:stretch/>
        </p:blipFill>
        <p:spPr bwMode="auto">
          <a:xfrm>
            <a:off x="1722761" y="2699590"/>
            <a:ext cx="4820655" cy="1562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92158" y="2092190"/>
            <a:ext cx="3875163" cy="338554"/>
          </a:xfrm>
          <a:prstGeom prst="rect">
            <a:avLst/>
          </a:prstGeom>
        </p:spPr>
        <p:txBody>
          <a:bodyPr wrap="none">
            <a:spAutoFit/>
          </a:bodyPr>
          <a:lstStyle/>
          <a:p>
            <a:pPr marL="284163" indent="-284163">
              <a:buFont typeface="Arial" panose="020B0604020202020204" pitchFamily="34" charset="0"/>
              <a:buChar char="•"/>
            </a:pPr>
            <a:r>
              <a:rPr lang="en-US" altLang="zh-CN" sz="1600" dirty="0">
                <a:solidFill>
                  <a:srgbClr val="000066"/>
                </a:solidFill>
                <a:latin typeface="+mj-lt"/>
                <a:cs typeface="Arial" panose="020B0604020202020204" pitchFamily="34" charset="0"/>
              </a:rPr>
              <a:t>Newton Experiments (Spectral Analyzer)</a:t>
            </a:r>
          </a:p>
        </p:txBody>
      </p:sp>
      <p:sp>
        <p:nvSpPr>
          <p:cNvPr id="7" name="Rectangle 6"/>
          <p:cNvSpPr/>
          <p:nvPr/>
        </p:nvSpPr>
        <p:spPr>
          <a:xfrm>
            <a:off x="692158" y="4661372"/>
            <a:ext cx="7601450" cy="1323439"/>
          </a:xfrm>
          <a:prstGeom prst="rect">
            <a:avLst/>
          </a:prstGeom>
        </p:spPr>
        <p:txBody>
          <a:bodyPr wrap="square">
            <a:spAutoFit/>
          </a:bodyPr>
          <a:lstStyle/>
          <a:p>
            <a:pPr marL="284163" indent="-284163">
              <a:buClr>
                <a:srgbClr val="000066"/>
              </a:buClr>
              <a:buFont typeface="Microsoft YaHei UI" panose="020B0503020204020204" pitchFamily="34" charset="-122"/>
              <a:buChar char="-"/>
            </a:pPr>
            <a:r>
              <a:rPr lang="en-US" sz="1600" dirty="0" smtClean="0">
                <a:solidFill>
                  <a:srgbClr val="000066"/>
                </a:solidFill>
                <a:latin typeface="+mj-lt"/>
                <a:cs typeface="Arial" panose="020B0604020202020204" pitchFamily="34" charset="0"/>
              </a:rPr>
              <a:t>When passing a beam of sunlight through a prism the light decomposed to a spectrum of colors.</a:t>
            </a:r>
            <a:endParaRPr lang="ar-EG" sz="1600" dirty="0" smtClean="0">
              <a:solidFill>
                <a:srgbClr val="000066"/>
              </a:solidFill>
              <a:latin typeface="+mj-lt"/>
              <a:cs typeface="Arial" panose="020B0604020202020204" pitchFamily="34" charset="0"/>
            </a:endParaRPr>
          </a:p>
          <a:p>
            <a:pPr marL="284163" indent="-284163">
              <a:buClr>
                <a:srgbClr val="000066"/>
              </a:buClr>
              <a:buFont typeface="Microsoft YaHei UI" panose="020B0503020204020204" pitchFamily="34" charset="-122"/>
              <a:buChar char="-"/>
            </a:pPr>
            <a:r>
              <a:rPr lang="en-US" sz="1600" dirty="0" smtClean="0">
                <a:solidFill>
                  <a:srgbClr val="000066"/>
                </a:solidFill>
                <a:latin typeface="+mj-lt"/>
                <a:cs typeface="Arial" panose="020B0604020202020204" pitchFamily="34" charset="0"/>
              </a:rPr>
              <a:t>Emerging </a:t>
            </a:r>
            <a:r>
              <a:rPr lang="en-US" sz="1600" dirty="0">
                <a:solidFill>
                  <a:srgbClr val="000066"/>
                </a:solidFill>
                <a:latin typeface="+mj-lt"/>
                <a:cs typeface="Arial" panose="020B0604020202020204" pitchFamily="34" charset="0"/>
              </a:rPr>
              <a:t>light is not longer white but a continuous spectrum of color from violet to red.</a:t>
            </a:r>
          </a:p>
          <a:p>
            <a:pPr marL="284163" indent="-284163">
              <a:buClr>
                <a:srgbClr val="000066"/>
              </a:buClr>
              <a:buFont typeface="Microsoft YaHei UI" panose="020B0503020204020204" pitchFamily="34" charset="-122"/>
              <a:buChar char="-"/>
            </a:pPr>
            <a:r>
              <a:rPr lang="en-US" sz="1600" dirty="0">
                <a:solidFill>
                  <a:srgbClr val="000066"/>
                </a:solidFill>
                <a:latin typeface="+mj-lt"/>
                <a:cs typeface="Arial" panose="020B0604020202020204" pitchFamily="34" charset="0"/>
              </a:rPr>
              <a:t>Six broad region: </a:t>
            </a:r>
            <a:r>
              <a:rPr lang="en-US" sz="1600" dirty="0">
                <a:solidFill>
                  <a:srgbClr val="7030A0"/>
                </a:solidFill>
                <a:latin typeface="+mj-lt"/>
                <a:cs typeface="Arial" panose="020B0604020202020204" pitchFamily="34" charset="0"/>
              </a:rPr>
              <a:t>violet</a:t>
            </a:r>
            <a:r>
              <a:rPr lang="en-US" sz="1600" dirty="0">
                <a:solidFill>
                  <a:srgbClr val="000066"/>
                </a:solidFill>
                <a:latin typeface="+mj-lt"/>
                <a:cs typeface="Arial" panose="020B0604020202020204" pitchFamily="34" charset="0"/>
              </a:rPr>
              <a:t>, </a:t>
            </a:r>
            <a:r>
              <a:rPr lang="en-US" sz="1600" dirty="0">
                <a:solidFill>
                  <a:srgbClr val="0070C0"/>
                </a:solidFill>
                <a:latin typeface="+mj-lt"/>
                <a:cs typeface="Arial" panose="020B0604020202020204" pitchFamily="34" charset="0"/>
              </a:rPr>
              <a:t>blue</a:t>
            </a:r>
            <a:r>
              <a:rPr lang="en-US" sz="1600" dirty="0">
                <a:solidFill>
                  <a:srgbClr val="000066"/>
                </a:solidFill>
                <a:latin typeface="+mj-lt"/>
                <a:cs typeface="Arial" panose="020B0604020202020204" pitchFamily="34" charset="0"/>
              </a:rPr>
              <a:t>, </a:t>
            </a:r>
            <a:r>
              <a:rPr lang="en-US" sz="1600" dirty="0">
                <a:solidFill>
                  <a:srgbClr val="00B050"/>
                </a:solidFill>
                <a:latin typeface="+mj-lt"/>
                <a:cs typeface="Arial" panose="020B0604020202020204" pitchFamily="34" charset="0"/>
              </a:rPr>
              <a:t>green</a:t>
            </a:r>
            <a:r>
              <a:rPr lang="en-US" sz="1600" dirty="0">
                <a:solidFill>
                  <a:srgbClr val="000066"/>
                </a:solidFill>
                <a:latin typeface="+mj-lt"/>
                <a:cs typeface="Arial" panose="020B0604020202020204" pitchFamily="34" charset="0"/>
              </a:rPr>
              <a:t>, </a:t>
            </a:r>
            <a:r>
              <a:rPr lang="en-US" sz="1600" dirty="0">
                <a:solidFill>
                  <a:srgbClr val="FFFF00"/>
                </a:solidFill>
                <a:latin typeface="+mj-lt"/>
                <a:cs typeface="Arial" panose="020B0604020202020204" pitchFamily="34" charset="0"/>
              </a:rPr>
              <a:t>yellow</a:t>
            </a:r>
            <a:r>
              <a:rPr lang="en-US" sz="1600" dirty="0">
                <a:solidFill>
                  <a:srgbClr val="000066"/>
                </a:solidFill>
                <a:latin typeface="+mj-lt"/>
                <a:cs typeface="Arial" panose="020B0604020202020204" pitchFamily="34" charset="0"/>
              </a:rPr>
              <a:t>, </a:t>
            </a:r>
            <a:r>
              <a:rPr lang="en-US" sz="1600" dirty="0">
                <a:solidFill>
                  <a:srgbClr val="FFC000"/>
                </a:solidFill>
                <a:latin typeface="+mj-lt"/>
                <a:cs typeface="Arial" panose="020B0604020202020204" pitchFamily="34" charset="0"/>
              </a:rPr>
              <a:t>orange</a:t>
            </a:r>
            <a:r>
              <a:rPr lang="en-US" sz="1600" dirty="0">
                <a:solidFill>
                  <a:srgbClr val="000066"/>
                </a:solidFill>
                <a:latin typeface="+mj-lt"/>
                <a:cs typeface="Arial" panose="020B0604020202020204" pitchFamily="34" charset="0"/>
              </a:rPr>
              <a:t>, and </a:t>
            </a:r>
            <a:r>
              <a:rPr lang="en-US" sz="1600" dirty="0">
                <a:solidFill>
                  <a:srgbClr val="FF0000"/>
                </a:solidFill>
                <a:latin typeface="+mj-lt"/>
                <a:cs typeface="Arial" panose="020B0604020202020204" pitchFamily="34" charset="0"/>
              </a:rPr>
              <a:t>red</a:t>
            </a:r>
            <a:r>
              <a:rPr lang="en-US" sz="1600" dirty="0">
                <a:solidFill>
                  <a:srgbClr val="000066"/>
                </a:solidFill>
                <a:latin typeface="+mj-lt"/>
                <a:cs typeface="Arial" panose="020B0604020202020204" pitchFamily="34" charset="0"/>
              </a:rPr>
              <a:t>.</a:t>
            </a:r>
            <a:endParaRPr lang="en-US" altLang="zh-CN" sz="1600" dirty="0">
              <a:solidFill>
                <a:srgbClr val="000066"/>
              </a:solidFill>
              <a:latin typeface="+mj-lt"/>
              <a:cs typeface="Arial" panose="020B0604020202020204" pitchFamily="34" charset="0"/>
            </a:endParaRPr>
          </a:p>
        </p:txBody>
      </p:sp>
    </p:spTree>
    <p:extLst>
      <p:ext uri="{BB962C8B-B14F-4D97-AF65-F5344CB8AC3E}">
        <p14:creationId xmlns:p14="http://schemas.microsoft.com/office/powerpoint/2010/main" val="31820024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000" b="1" dirty="0"/>
              <a:t>Introduction to color palettes </a:t>
            </a:r>
            <a:endParaRPr lang="en-US" sz="2000" dirty="0"/>
          </a:p>
        </p:txBody>
      </p:sp>
      <p:sp>
        <p:nvSpPr>
          <p:cNvPr id="3" name="Content Placeholder 2"/>
          <p:cNvSpPr>
            <a:spLocks noGrp="1"/>
          </p:cNvSpPr>
          <p:nvPr>
            <p:ph idx="1"/>
          </p:nvPr>
        </p:nvSpPr>
        <p:spPr/>
        <p:txBody>
          <a:bodyPr>
            <a:normAutofit/>
          </a:bodyPr>
          <a:lstStyle/>
          <a:p>
            <a:r>
              <a:rPr lang="en-US" sz="1600" dirty="0">
                <a:solidFill>
                  <a:srgbClr val="FF0000"/>
                </a:solidFill>
              </a:rPr>
              <a:t>A color palette </a:t>
            </a:r>
            <a:r>
              <a:rPr lang="en-US" sz="1600" dirty="0"/>
              <a:t>is a combination of colors used by UI designers when designing an interface. When used correctly, color palettes form the visual foundation of your brand, help to maintain consistency, and make your user interface </a:t>
            </a:r>
            <a:r>
              <a:rPr lang="en-US" sz="1600" dirty="0" smtClean="0"/>
              <a:t>pleasing </a:t>
            </a:r>
            <a:r>
              <a:rPr lang="en-US" sz="1600" dirty="0"/>
              <a:t>and enjoyable to use</a:t>
            </a:r>
            <a:r>
              <a:rPr lang="en-US" sz="1600" dirty="0" smtClean="0"/>
              <a:t>.</a:t>
            </a:r>
          </a:p>
          <a:p>
            <a:endParaRPr lang="en-US" sz="1600" dirty="0"/>
          </a:p>
          <a:p>
            <a:endParaRPr lang="en-US" sz="1600" dirty="0" smtClean="0"/>
          </a:p>
          <a:p>
            <a:endParaRPr lang="en-US" sz="1600" dirty="0"/>
          </a:p>
          <a:p>
            <a:endParaRPr lang="en-US" sz="1600" dirty="0" smtClean="0"/>
          </a:p>
          <a:p>
            <a:endParaRPr lang="en-US" sz="1600" dirty="0"/>
          </a:p>
          <a:p>
            <a:endParaRPr lang="en-US" sz="1600" dirty="0"/>
          </a:p>
        </p:txBody>
      </p:sp>
      <p:sp>
        <p:nvSpPr>
          <p:cNvPr id="4" name="Slide Number Placeholder 3"/>
          <p:cNvSpPr>
            <a:spLocks noGrp="1"/>
          </p:cNvSpPr>
          <p:nvPr>
            <p:ph type="sldNum" sz="quarter" idx="12"/>
          </p:nvPr>
        </p:nvSpPr>
        <p:spPr/>
        <p:txBody>
          <a:bodyPr/>
          <a:lstStyle/>
          <a:p>
            <a:fld id="{D2CBC6F9-63DC-418A-A30A-9A9F771FE38A}" type="slidenum">
              <a:rPr lang="en-US" smtClean="0"/>
              <a:t>60</a:t>
            </a:fld>
            <a:endParaRPr lang="en-US"/>
          </a:p>
        </p:txBody>
      </p:sp>
    </p:spTree>
    <p:extLst>
      <p:ext uri="{BB962C8B-B14F-4D97-AF65-F5344CB8AC3E}">
        <p14:creationId xmlns:p14="http://schemas.microsoft.com/office/powerpoint/2010/main" val="34099158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What are the different types of color palettes</a:t>
            </a:r>
            <a:r>
              <a:rPr lang="en-US" sz="2000" b="1" dirty="0" smtClean="0"/>
              <a:t>?</a:t>
            </a:r>
            <a:endParaRPr lang="en-US" sz="2000" dirty="0"/>
          </a:p>
        </p:txBody>
      </p:sp>
      <p:sp>
        <p:nvSpPr>
          <p:cNvPr id="3" name="Content Placeholder 2"/>
          <p:cNvSpPr>
            <a:spLocks noGrp="1"/>
          </p:cNvSpPr>
          <p:nvPr>
            <p:ph idx="1"/>
          </p:nvPr>
        </p:nvSpPr>
        <p:spPr/>
        <p:txBody>
          <a:bodyPr/>
          <a:lstStyle/>
          <a:p>
            <a:pPr lvl="0"/>
            <a:r>
              <a:rPr lang="en-US" sz="1600" b="1" dirty="0">
                <a:solidFill>
                  <a:srgbClr val="FF0000"/>
                </a:solidFill>
              </a:rPr>
              <a:t>Monochromatic</a:t>
            </a:r>
          </a:p>
          <a:p>
            <a:r>
              <a:rPr lang="en-US" sz="1600" dirty="0"/>
              <a:t>A popular choice with designers, monochromatic color schemes are formed using various tones and shades of </a:t>
            </a:r>
            <a:r>
              <a:rPr lang="en-US" sz="1600" b="1" i="1" dirty="0">
                <a:solidFill>
                  <a:srgbClr val="FF0000"/>
                </a:solidFill>
              </a:rPr>
              <a:t>one single color</a:t>
            </a:r>
            <a:r>
              <a:rPr lang="en-US" sz="1600" b="1" i="1" dirty="0" smtClean="0">
                <a:solidFill>
                  <a:srgbClr val="FF0000"/>
                </a:solidFill>
              </a:rPr>
              <a:t>.</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61</a:t>
            </a:fld>
            <a:endParaRPr lang="en-US"/>
          </a:p>
        </p:txBody>
      </p:sp>
      <p:pic>
        <p:nvPicPr>
          <p:cNvPr id="5" name="Picture 4"/>
          <p:cNvPicPr>
            <a:picLocks noChangeAspect="1"/>
          </p:cNvPicPr>
          <p:nvPr/>
        </p:nvPicPr>
        <p:blipFill>
          <a:blip r:embed="rId2"/>
          <a:stretch>
            <a:fillRect/>
          </a:stretch>
        </p:blipFill>
        <p:spPr>
          <a:xfrm>
            <a:off x="2995612" y="3518500"/>
            <a:ext cx="3152775" cy="2190750"/>
          </a:xfrm>
          <a:prstGeom prst="rect">
            <a:avLst/>
          </a:prstGeom>
        </p:spPr>
      </p:pic>
    </p:spTree>
    <p:extLst>
      <p:ext uri="{BB962C8B-B14F-4D97-AF65-F5344CB8AC3E}">
        <p14:creationId xmlns:p14="http://schemas.microsoft.com/office/powerpoint/2010/main" val="11566536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What are the different types of color palettes?</a:t>
            </a:r>
            <a:endParaRPr lang="en-US" sz="2000" dirty="0"/>
          </a:p>
        </p:txBody>
      </p:sp>
      <p:sp>
        <p:nvSpPr>
          <p:cNvPr id="4" name="Slide Number Placeholder 3"/>
          <p:cNvSpPr>
            <a:spLocks noGrp="1"/>
          </p:cNvSpPr>
          <p:nvPr>
            <p:ph type="sldNum" sz="quarter" idx="12"/>
          </p:nvPr>
        </p:nvSpPr>
        <p:spPr/>
        <p:txBody>
          <a:bodyPr/>
          <a:lstStyle/>
          <a:p>
            <a:fld id="{D2CBC6F9-63DC-418A-A30A-9A9F771FE38A}" type="slidenum">
              <a:rPr lang="en-US" smtClean="0"/>
              <a:t>62</a:t>
            </a:fld>
            <a:endParaRPr lang="en-US"/>
          </a:p>
        </p:txBody>
      </p:sp>
      <p:sp>
        <p:nvSpPr>
          <p:cNvPr id="6" name="Rectangle 2"/>
          <p:cNvSpPr>
            <a:spLocks noChangeArrowheads="1"/>
          </p:cNvSpPr>
          <p:nvPr/>
        </p:nvSpPr>
        <p:spPr bwMode="auto">
          <a:xfrm>
            <a:off x="294959" y="2167548"/>
            <a:ext cx="8413147" cy="1041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264" tIns="25392" rIns="0" bIns="0" numCol="1" anchor="ctr" anchorCtr="0" compatLnSpc="1">
            <a:prstTxWarp prst="textNoShape">
              <a:avLst/>
            </a:prstTxWarp>
            <a:spAutoFit/>
          </a:bodyPr>
          <a:lstStyle/>
          <a:p>
            <a:pPr marL="0" marR="0" lvl="0" indent="0" algn="justLow"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rgbClr val="FF0000"/>
                </a:solidFill>
                <a:effectLst/>
                <a:latin typeface="Calibri Light" panose="020F0302020204030204" pitchFamily="34" charset="0"/>
                <a:ea typeface="Times New Roman" panose="02020603050405020304" pitchFamily="18" charset="0"/>
                <a:cs typeface="Times New Roman" panose="02020603050405020304" pitchFamily="18" charset="0"/>
              </a:rPr>
              <a:t>Analogous</a:t>
            </a: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ea typeface="Times New Roman" panose="02020603050405020304" pitchFamily="18" charset="0"/>
              </a:rPr>
              <a:t>An analogous color scheme is formed of </a:t>
            </a:r>
            <a:r>
              <a:rPr kumimoji="0" lang="en-US" altLang="en-US" sz="1600" b="0" i="0" u="none" strike="noStrike" cap="none" normalizeH="0" baseline="0" dirty="0" smtClean="0">
                <a:ln>
                  <a:noFill/>
                </a:ln>
                <a:solidFill>
                  <a:srgbClr val="FF0000"/>
                </a:solidFill>
                <a:effectLst/>
                <a:ea typeface="Times New Roman" panose="02020603050405020304" pitchFamily="18" charset="0"/>
              </a:rPr>
              <a:t>three colors </a:t>
            </a:r>
            <a:r>
              <a:rPr kumimoji="0" lang="en-US" altLang="en-US" sz="1600" b="0" i="0" u="none" strike="noStrike" cap="none" normalizeH="0" baseline="0" dirty="0" smtClean="0">
                <a:ln>
                  <a:noFill/>
                </a:ln>
                <a:solidFill>
                  <a:srgbClr val="000000"/>
                </a:solidFill>
                <a:effectLst/>
                <a:ea typeface="Times New Roman" panose="02020603050405020304" pitchFamily="18" charset="0"/>
              </a:rPr>
              <a:t>that are </a:t>
            </a:r>
            <a:r>
              <a:rPr kumimoji="0" lang="en-US" altLang="en-US" sz="1600" b="0" i="1" u="none" strike="noStrike" cap="none" normalizeH="0" baseline="0" dirty="0" smtClean="0">
                <a:ln>
                  <a:noFill/>
                </a:ln>
                <a:solidFill>
                  <a:srgbClr val="FF0000"/>
                </a:solidFill>
                <a:effectLst/>
                <a:ea typeface="Times New Roman" panose="02020603050405020304" pitchFamily="18" charset="0"/>
              </a:rPr>
              <a:t>located next to each other on </a:t>
            </a:r>
            <a:r>
              <a:rPr kumimoji="0" lang="en-US" altLang="en-US" sz="1600" b="0" i="0" u="none" strike="noStrike" cap="none" normalizeH="0" baseline="0" dirty="0" smtClean="0">
                <a:ln>
                  <a:noFill/>
                </a:ln>
                <a:solidFill>
                  <a:srgbClr val="000000"/>
                </a:solidFill>
                <a:effectLst/>
                <a:ea typeface="Times New Roman" panose="02020603050405020304" pitchFamily="18" charset="0"/>
              </a:rPr>
              <a:t>the color wheel. Analogous color palettes are commonly used when no contrast is needed—for example, on the background of web pages or banners.</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pic>
        <p:nvPicPr>
          <p:cNvPr id="4097" name="image22.gif" descr="analogous color sch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350" y="3523015"/>
            <a:ext cx="2883378" cy="2242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3875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What are the different types of color palettes?</a:t>
            </a:r>
            <a:endParaRPr lang="en-US" sz="2000" dirty="0"/>
          </a:p>
        </p:txBody>
      </p:sp>
      <p:sp>
        <p:nvSpPr>
          <p:cNvPr id="3" name="Content Placeholder 2"/>
          <p:cNvSpPr>
            <a:spLocks noGrp="1"/>
          </p:cNvSpPr>
          <p:nvPr>
            <p:ph idx="1"/>
          </p:nvPr>
        </p:nvSpPr>
        <p:spPr/>
        <p:txBody>
          <a:bodyPr/>
          <a:lstStyle/>
          <a:p>
            <a:r>
              <a:rPr lang="en-US" sz="1600" b="1" dirty="0" smtClean="0">
                <a:solidFill>
                  <a:srgbClr val="FF0000"/>
                </a:solidFill>
              </a:rPr>
              <a:t>Complementary</a:t>
            </a:r>
          </a:p>
          <a:p>
            <a:r>
              <a:rPr lang="en-US" sz="1600" dirty="0"/>
              <a:t>Complementary color palettes are colors that are placed in </a:t>
            </a:r>
            <a:r>
              <a:rPr lang="en-US" sz="1600" dirty="0">
                <a:solidFill>
                  <a:srgbClr val="FF0000"/>
                </a:solidFill>
              </a:rPr>
              <a:t>front of each other on the color wheel.</a:t>
            </a:r>
            <a:r>
              <a:rPr lang="en-US" sz="1600" dirty="0"/>
              <a:t> While the name may suggest otherwise, complementary color palettes are actually the opposite of analogous and monochromatic color palettes, as they aim to produce contrast. For example, a red button on a blue background will stand out on any interface</a:t>
            </a:r>
            <a:r>
              <a:rPr lang="en-US" sz="1600" dirty="0" smtClean="0"/>
              <a:t>.</a:t>
            </a:r>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63</a:t>
            </a:fld>
            <a:endParaRPr lang="en-US"/>
          </a:p>
        </p:txBody>
      </p:sp>
      <p:pic>
        <p:nvPicPr>
          <p:cNvPr id="5" name="image23.gif" descr="complementary color scheme"/>
          <p:cNvPicPr/>
          <p:nvPr/>
        </p:nvPicPr>
        <p:blipFill>
          <a:blip r:embed="rId2"/>
          <a:srcRect/>
          <a:stretch>
            <a:fillRect/>
          </a:stretch>
        </p:blipFill>
        <p:spPr>
          <a:xfrm>
            <a:off x="2868802" y="3761803"/>
            <a:ext cx="2663318" cy="2096997"/>
          </a:xfrm>
          <a:prstGeom prst="rect">
            <a:avLst/>
          </a:prstGeom>
          <a:ln/>
        </p:spPr>
      </p:pic>
    </p:spTree>
    <p:extLst>
      <p:ext uri="{BB962C8B-B14F-4D97-AF65-F5344CB8AC3E}">
        <p14:creationId xmlns:p14="http://schemas.microsoft.com/office/powerpoint/2010/main" val="39340177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What are the different types of color palettes?</a:t>
            </a:r>
            <a:endParaRPr lang="en-US" sz="2000" dirty="0"/>
          </a:p>
        </p:txBody>
      </p:sp>
      <p:sp>
        <p:nvSpPr>
          <p:cNvPr id="3" name="Content Placeholder 2"/>
          <p:cNvSpPr>
            <a:spLocks noGrp="1"/>
          </p:cNvSpPr>
          <p:nvPr>
            <p:ph idx="1"/>
          </p:nvPr>
        </p:nvSpPr>
        <p:spPr/>
        <p:txBody>
          <a:bodyPr>
            <a:normAutofit/>
          </a:bodyPr>
          <a:lstStyle/>
          <a:p>
            <a:pPr lvl="0"/>
            <a:r>
              <a:rPr lang="en-US" sz="1600" b="1" dirty="0">
                <a:solidFill>
                  <a:srgbClr val="FF0000"/>
                </a:solidFill>
              </a:rPr>
              <a:t>Split-complementary </a:t>
            </a:r>
          </a:p>
          <a:p>
            <a:r>
              <a:rPr lang="en-US" sz="1600" dirty="0"/>
              <a:t>The split-complementary color palette differs from the complementary color palette only in that it </a:t>
            </a:r>
            <a:r>
              <a:rPr lang="en-US" sz="1600" dirty="0">
                <a:solidFill>
                  <a:srgbClr val="FF0000"/>
                </a:solidFill>
              </a:rPr>
              <a:t>employs a higher number of colors</a:t>
            </a:r>
            <a:r>
              <a:rPr lang="en-US" sz="1600" dirty="0"/>
              <a:t>. For example, if you choose the color blue, you’ll then need to take the two colors that are adjacent to its opposite color, which in this case would be yellow and red</a:t>
            </a:r>
            <a:r>
              <a:rPr lang="en-US" sz="1600" dirty="0" smtClean="0"/>
              <a:t>.</a:t>
            </a:r>
          </a:p>
          <a:p>
            <a:endParaRPr lang="en-US" sz="1600" dirty="0"/>
          </a:p>
          <a:p>
            <a:endParaRPr lang="en-US" sz="1600" dirty="0" smtClean="0"/>
          </a:p>
          <a:p>
            <a:endParaRPr lang="en-US" sz="1600" dirty="0"/>
          </a:p>
          <a:p>
            <a:endParaRPr lang="en-US" sz="1600" dirty="0" smtClean="0"/>
          </a:p>
          <a:p>
            <a:endParaRPr lang="en-US" sz="1600" dirty="0"/>
          </a:p>
          <a:p>
            <a:endParaRPr lang="en-US" sz="1600" dirty="0"/>
          </a:p>
        </p:txBody>
      </p:sp>
      <p:sp>
        <p:nvSpPr>
          <p:cNvPr id="4" name="Slide Number Placeholder 3"/>
          <p:cNvSpPr>
            <a:spLocks noGrp="1"/>
          </p:cNvSpPr>
          <p:nvPr>
            <p:ph type="sldNum" sz="quarter" idx="12"/>
          </p:nvPr>
        </p:nvSpPr>
        <p:spPr/>
        <p:txBody>
          <a:bodyPr/>
          <a:lstStyle/>
          <a:p>
            <a:fld id="{D2CBC6F9-63DC-418A-A30A-9A9F771FE38A}" type="slidenum">
              <a:rPr lang="en-US" smtClean="0"/>
              <a:t>64</a:t>
            </a:fld>
            <a:endParaRPr lang="en-US"/>
          </a:p>
        </p:txBody>
      </p:sp>
      <p:pic>
        <p:nvPicPr>
          <p:cNvPr id="5" name="image21.gif" descr="split-complementary color scheme"/>
          <p:cNvPicPr/>
          <p:nvPr/>
        </p:nvPicPr>
        <p:blipFill>
          <a:blip r:embed="rId2"/>
          <a:srcRect/>
          <a:stretch>
            <a:fillRect/>
          </a:stretch>
        </p:blipFill>
        <p:spPr>
          <a:xfrm>
            <a:off x="3261994" y="4190112"/>
            <a:ext cx="2105533" cy="1872360"/>
          </a:xfrm>
          <a:prstGeom prst="rect">
            <a:avLst/>
          </a:prstGeom>
          <a:ln/>
        </p:spPr>
      </p:pic>
    </p:spTree>
    <p:extLst>
      <p:ext uri="{BB962C8B-B14F-4D97-AF65-F5344CB8AC3E}">
        <p14:creationId xmlns:p14="http://schemas.microsoft.com/office/powerpoint/2010/main" val="16439787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What are the different types of color palettes?</a:t>
            </a:r>
            <a:endParaRPr lang="en-US" sz="2000" dirty="0"/>
          </a:p>
        </p:txBody>
      </p:sp>
      <p:sp>
        <p:nvSpPr>
          <p:cNvPr id="3" name="Content Placeholder 2"/>
          <p:cNvSpPr>
            <a:spLocks noGrp="1"/>
          </p:cNvSpPr>
          <p:nvPr>
            <p:ph idx="1"/>
          </p:nvPr>
        </p:nvSpPr>
        <p:spPr/>
        <p:txBody>
          <a:bodyPr>
            <a:normAutofit/>
          </a:bodyPr>
          <a:lstStyle/>
          <a:p>
            <a:pPr lvl="0"/>
            <a:r>
              <a:rPr lang="en-US" sz="1600" b="1" dirty="0">
                <a:solidFill>
                  <a:srgbClr val="FF0000"/>
                </a:solidFill>
              </a:rPr>
              <a:t>Triadic</a:t>
            </a:r>
          </a:p>
          <a:p>
            <a:r>
              <a:rPr lang="en-US" sz="1600" dirty="0"/>
              <a:t>The triadic color scheme is based on th</a:t>
            </a:r>
            <a:r>
              <a:rPr lang="en-US" sz="1600" dirty="0">
                <a:solidFill>
                  <a:srgbClr val="FF0000"/>
                </a:solidFill>
              </a:rPr>
              <a:t>ree separate colors </a:t>
            </a:r>
            <a:r>
              <a:rPr lang="en-US" sz="1600" dirty="0"/>
              <a:t>that are equidistant on the color wheel. Most designers employ the triadic color scheme by choosing one dominant color, and using the other two colors as accents</a:t>
            </a:r>
            <a:r>
              <a:rPr lang="en-US" sz="1600" dirty="0" smtClean="0"/>
              <a:t>.</a:t>
            </a:r>
          </a:p>
          <a:p>
            <a:endParaRPr lang="en-US" sz="1600" dirty="0"/>
          </a:p>
          <a:p>
            <a:endParaRPr lang="en-US" sz="1600" dirty="0" smtClean="0"/>
          </a:p>
          <a:p>
            <a:endParaRPr lang="en-US" sz="1600" dirty="0"/>
          </a:p>
          <a:p>
            <a:endParaRPr lang="en-US" sz="1600" dirty="0" smtClean="0"/>
          </a:p>
          <a:p>
            <a:endParaRPr lang="en-US" sz="1600" dirty="0"/>
          </a:p>
          <a:p>
            <a:endParaRPr lang="en-US" sz="1600" dirty="0"/>
          </a:p>
          <a:p>
            <a:endParaRPr lang="en-US" sz="1600" dirty="0"/>
          </a:p>
        </p:txBody>
      </p:sp>
      <p:sp>
        <p:nvSpPr>
          <p:cNvPr id="4" name="Slide Number Placeholder 3"/>
          <p:cNvSpPr>
            <a:spLocks noGrp="1"/>
          </p:cNvSpPr>
          <p:nvPr>
            <p:ph type="sldNum" sz="quarter" idx="12"/>
          </p:nvPr>
        </p:nvSpPr>
        <p:spPr/>
        <p:txBody>
          <a:bodyPr/>
          <a:lstStyle/>
          <a:p>
            <a:fld id="{D2CBC6F9-63DC-418A-A30A-9A9F771FE38A}" type="slidenum">
              <a:rPr lang="en-US" smtClean="0"/>
              <a:t>65</a:t>
            </a:fld>
            <a:endParaRPr lang="en-US"/>
          </a:p>
        </p:txBody>
      </p:sp>
      <p:pic>
        <p:nvPicPr>
          <p:cNvPr id="5" name="image31.gif" descr="triadic color scheme"/>
          <p:cNvPicPr/>
          <p:nvPr/>
        </p:nvPicPr>
        <p:blipFill>
          <a:blip r:embed="rId2"/>
          <a:srcRect/>
          <a:stretch>
            <a:fillRect/>
          </a:stretch>
        </p:blipFill>
        <p:spPr>
          <a:xfrm>
            <a:off x="3316858" y="3697795"/>
            <a:ext cx="2242693" cy="2035493"/>
          </a:xfrm>
          <a:prstGeom prst="rect">
            <a:avLst/>
          </a:prstGeom>
          <a:ln/>
        </p:spPr>
      </p:pic>
    </p:spTree>
    <p:extLst>
      <p:ext uri="{BB962C8B-B14F-4D97-AF65-F5344CB8AC3E}">
        <p14:creationId xmlns:p14="http://schemas.microsoft.com/office/powerpoint/2010/main" val="19794067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What are the different types of color palettes?</a:t>
            </a:r>
            <a:endParaRPr lang="en-US" sz="2000" dirty="0"/>
          </a:p>
        </p:txBody>
      </p:sp>
      <p:sp>
        <p:nvSpPr>
          <p:cNvPr id="3" name="Content Placeholder 2"/>
          <p:cNvSpPr>
            <a:spLocks noGrp="1"/>
          </p:cNvSpPr>
          <p:nvPr>
            <p:ph idx="1"/>
          </p:nvPr>
        </p:nvSpPr>
        <p:spPr/>
        <p:txBody>
          <a:bodyPr>
            <a:normAutofit/>
          </a:bodyPr>
          <a:lstStyle/>
          <a:p>
            <a:r>
              <a:rPr lang="en-US" sz="1600" b="1" dirty="0" err="1">
                <a:solidFill>
                  <a:srgbClr val="FF0000"/>
                </a:solidFill>
              </a:rPr>
              <a:t>Tetradic</a:t>
            </a:r>
            <a:r>
              <a:rPr lang="en-US" sz="1600" b="1" dirty="0">
                <a:solidFill>
                  <a:srgbClr val="FF0000"/>
                </a:solidFill>
              </a:rPr>
              <a:t> (rectangle) </a:t>
            </a:r>
          </a:p>
          <a:p>
            <a:r>
              <a:rPr lang="en-US" sz="1600" dirty="0"/>
              <a:t>Commonly used by </a:t>
            </a:r>
            <a:r>
              <a:rPr lang="en-US" sz="1600" dirty="0">
                <a:solidFill>
                  <a:srgbClr val="FF0000"/>
                </a:solidFill>
              </a:rPr>
              <a:t>more experienced designers</a:t>
            </a:r>
            <a:r>
              <a:rPr lang="en-US" sz="1600" dirty="0"/>
              <a:t>, the </a:t>
            </a:r>
            <a:r>
              <a:rPr lang="en-US" sz="1600" dirty="0" err="1"/>
              <a:t>tetradic</a:t>
            </a:r>
            <a:r>
              <a:rPr lang="en-US" sz="1600" dirty="0"/>
              <a:t> color scheme employs </a:t>
            </a:r>
            <a:r>
              <a:rPr lang="en-US" sz="1600" dirty="0">
                <a:solidFill>
                  <a:srgbClr val="FF0000"/>
                </a:solidFill>
              </a:rPr>
              <a:t>two sets of complementary pairs</a:t>
            </a:r>
            <a:r>
              <a:rPr lang="en-US" sz="1600" dirty="0"/>
              <a:t>—four colors from the color wheel in total that should form a rectangle when connected. While it’s a little harder to balance, it makes for a visually stunning end effect</a:t>
            </a:r>
          </a:p>
          <a:p>
            <a:endParaRPr lang="en-US" sz="1600" dirty="0"/>
          </a:p>
          <a:p>
            <a:endParaRPr lang="en-US" sz="1600" dirty="0" smtClean="0"/>
          </a:p>
          <a:p>
            <a:endParaRPr lang="en-US" sz="1600" dirty="0"/>
          </a:p>
          <a:p>
            <a:endParaRPr lang="en-US" sz="1600" dirty="0" smtClean="0"/>
          </a:p>
          <a:p>
            <a:endParaRPr lang="en-US" sz="1600" dirty="0"/>
          </a:p>
          <a:p>
            <a:endParaRPr lang="en-US" sz="1600" dirty="0"/>
          </a:p>
          <a:p>
            <a:endParaRPr lang="en-US" sz="1600" dirty="0"/>
          </a:p>
        </p:txBody>
      </p:sp>
      <p:sp>
        <p:nvSpPr>
          <p:cNvPr id="4" name="Slide Number Placeholder 3"/>
          <p:cNvSpPr>
            <a:spLocks noGrp="1"/>
          </p:cNvSpPr>
          <p:nvPr>
            <p:ph type="sldNum" sz="quarter" idx="12"/>
          </p:nvPr>
        </p:nvSpPr>
        <p:spPr/>
        <p:txBody>
          <a:bodyPr/>
          <a:lstStyle/>
          <a:p>
            <a:fld id="{D2CBC6F9-63DC-418A-A30A-9A9F771FE38A}" type="slidenum">
              <a:rPr lang="en-US" smtClean="0"/>
              <a:t>66</a:t>
            </a:fld>
            <a:endParaRPr lang="en-US"/>
          </a:p>
        </p:txBody>
      </p:sp>
      <p:pic>
        <p:nvPicPr>
          <p:cNvPr id="6" name="image29.gif" descr="Color Wheel with tetradic color scheme"/>
          <p:cNvPicPr/>
          <p:nvPr/>
        </p:nvPicPr>
        <p:blipFill>
          <a:blip r:embed="rId2"/>
          <a:srcRect/>
          <a:stretch>
            <a:fillRect/>
          </a:stretch>
        </p:blipFill>
        <p:spPr>
          <a:xfrm>
            <a:off x="3073082" y="3484562"/>
            <a:ext cx="2404174" cy="2374238"/>
          </a:xfrm>
          <a:prstGeom prst="rect">
            <a:avLst/>
          </a:prstGeom>
          <a:ln/>
        </p:spPr>
      </p:pic>
    </p:spTree>
    <p:extLst>
      <p:ext uri="{BB962C8B-B14F-4D97-AF65-F5344CB8AC3E}">
        <p14:creationId xmlns:p14="http://schemas.microsoft.com/office/powerpoint/2010/main" val="6638255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What are the different types of color palettes?</a:t>
            </a:r>
            <a:endParaRPr lang="en-US" sz="2000" dirty="0"/>
          </a:p>
        </p:txBody>
      </p:sp>
      <p:sp>
        <p:nvSpPr>
          <p:cNvPr id="4" name="Slide Number Placeholder 3"/>
          <p:cNvSpPr>
            <a:spLocks noGrp="1"/>
          </p:cNvSpPr>
          <p:nvPr>
            <p:ph type="sldNum" sz="quarter" idx="12"/>
          </p:nvPr>
        </p:nvSpPr>
        <p:spPr/>
        <p:txBody>
          <a:bodyPr/>
          <a:lstStyle/>
          <a:p>
            <a:fld id="{D2CBC6F9-63DC-418A-A30A-9A9F771FE38A}" type="slidenum">
              <a:rPr lang="en-US" smtClean="0"/>
              <a:t>67</a:t>
            </a:fld>
            <a:endParaRPr lang="en-US"/>
          </a:p>
        </p:txBody>
      </p:sp>
      <p:pic>
        <p:nvPicPr>
          <p:cNvPr id="5" name="image14.jpg"/>
          <p:cNvPicPr>
            <a:picLocks noGrp="1"/>
          </p:cNvPicPr>
          <p:nvPr>
            <p:ph idx="1"/>
          </p:nvPr>
        </p:nvPicPr>
        <p:blipFill>
          <a:blip r:embed="rId2"/>
          <a:srcRect/>
          <a:stretch>
            <a:fillRect/>
          </a:stretch>
        </p:blipFill>
        <p:spPr>
          <a:xfrm>
            <a:off x="1002844" y="1998662"/>
            <a:ext cx="7053020" cy="4749610"/>
          </a:xfrm>
          <a:prstGeom prst="rect">
            <a:avLst/>
          </a:prstGeom>
          <a:ln/>
        </p:spPr>
      </p:pic>
    </p:spTree>
    <p:extLst>
      <p:ext uri="{BB962C8B-B14F-4D97-AF65-F5344CB8AC3E}">
        <p14:creationId xmlns:p14="http://schemas.microsoft.com/office/powerpoint/2010/main" val="312526559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How to choose a color palette</a:t>
            </a:r>
            <a:r>
              <a:rPr lang="en-US" sz="2000" b="1" dirty="0" smtClean="0"/>
              <a:t>?</a:t>
            </a:r>
            <a:endParaRPr lang="en-US" sz="2000" dirty="0"/>
          </a:p>
        </p:txBody>
      </p:sp>
      <p:sp>
        <p:nvSpPr>
          <p:cNvPr id="3" name="Content Placeholder 2"/>
          <p:cNvSpPr>
            <a:spLocks noGrp="1"/>
          </p:cNvSpPr>
          <p:nvPr>
            <p:ph idx="1"/>
          </p:nvPr>
        </p:nvSpPr>
        <p:spPr>
          <a:xfrm>
            <a:off x="435895" y="2180497"/>
            <a:ext cx="8272211" cy="3678303"/>
          </a:xfrm>
        </p:spPr>
        <p:txBody>
          <a:bodyPr/>
          <a:lstStyle/>
          <a:p>
            <a:pPr algn="just"/>
            <a:r>
              <a:rPr lang="en-US" sz="1600" b="1" dirty="0"/>
              <a:t>Research your audience </a:t>
            </a:r>
          </a:p>
          <a:p>
            <a:pPr algn="just"/>
            <a:r>
              <a:rPr lang="en-US" sz="1600" b="1" dirty="0"/>
              <a:t>Consider color psychology</a:t>
            </a:r>
          </a:p>
          <a:p>
            <a:pPr algn="just"/>
            <a:r>
              <a:rPr lang="en-US" sz="1600" b="1" dirty="0"/>
              <a:t>Use some UI conventions </a:t>
            </a:r>
          </a:p>
          <a:p>
            <a:pPr algn="just"/>
            <a:r>
              <a:rPr lang="en-US" sz="1600" b="1" dirty="0"/>
              <a:t>Consider your color context.</a:t>
            </a:r>
          </a:p>
          <a:p>
            <a:pPr algn="just"/>
            <a:r>
              <a:rPr lang="en-US" sz="1600" b="1" dirty="0"/>
              <a:t>Refer to a color wheel to identify analogous colors</a:t>
            </a:r>
            <a:r>
              <a:rPr lang="en-US" sz="1600" b="1" dirty="0" smtClean="0"/>
              <a:t>.</a:t>
            </a:r>
          </a:p>
          <a:p>
            <a:endParaRPr lang="en-US" b="1" dirty="0"/>
          </a:p>
          <a:p>
            <a:endParaRPr lang="en-US" b="1" dirty="0" smtClean="0"/>
          </a:p>
          <a:p>
            <a:endParaRPr lang="en-US" b="1" dirty="0"/>
          </a:p>
          <a:p>
            <a:endParaRPr lang="en-US" b="1" dirty="0" smtClean="0"/>
          </a:p>
          <a:p>
            <a:endParaRPr lang="en-US" b="1" dirty="0"/>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68</a:t>
            </a:fld>
            <a:endParaRPr lang="en-US"/>
          </a:p>
        </p:txBody>
      </p:sp>
    </p:spTree>
    <p:extLst>
      <p:ext uri="{BB962C8B-B14F-4D97-AF65-F5344CB8AC3E}">
        <p14:creationId xmlns:p14="http://schemas.microsoft.com/office/powerpoint/2010/main" val="32844958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Color Tools</a:t>
            </a:r>
          </a:p>
        </p:txBody>
      </p:sp>
      <p:sp>
        <p:nvSpPr>
          <p:cNvPr id="3" name="Content Placeholder 2"/>
          <p:cNvSpPr>
            <a:spLocks noGrp="1"/>
          </p:cNvSpPr>
          <p:nvPr>
            <p:ph idx="1"/>
          </p:nvPr>
        </p:nvSpPr>
        <p:spPr/>
        <p:txBody>
          <a:bodyPr/>
          <a:lstStyle/>
          <a:p>
            <a:pPr lvl="0"/>
            <a:r>
              <a:rPr lang="en-US" sz="1600" b="1" dirty="0">
                <a:solidFill>
                  <a:srgbClr val="FF0000"/>
                </a:solidFill>
              </a:rPr>
              <a:t>Adobe </a:t>
            </a:r>
            <a:r>
              <a:rPr lang="en-US" sz="1600" b="1" dirty="0" smtClean="0">
                <a:solidFill>
                  <a:srgbClr val="FF0000"/>
                </a:solidFill>
              </a:rPr>
              <a:t>Color</a:t>
            </a:r>
          </a:p>
          <a:p>
            <a:pPr lvl="0"/>
            <a:endParaRPr lang="en-US" b="1" dirty="0"/>
          </a:p>
          <a:p>
            <a:pPr lvl="0"/>
            <a:endParaRPr lang="en-US" b="1" dirty="0" smtClean="0"/>
          </a:p>
          <a:p>
            <a:pPr lvl="0"/>
            <a:endParaRPr lang="en-US" b="1" dirty="0"/>
          </a:p>
          <a:p>
            <a:pPr lvl="0"/>
            <a:endParaRPr lang="en-US" b="1" dirty="0" smtClean="0"/>
          </a:p>
          <a:p>
            <a:pPr lvl="0"/>
            <a:endParaRPr lang="en-US" b="1" dirty="0"/>
          </a:p>
          <a:p>
            <a:pPr lvl="0"/>
            <a:endParaRPr lang="en-US" b="1" dirty="0" smtClean="0"/>
          </a:p>
          <a:p>
            <a:pPr lvl="0"/>
            <a:endParaRPr lang="en-US" b="1" dirty="0"/>
          </a:p>
          <a:p>
            <a:pPr lvl="0"/>
            <a:endParaRPr lang="en-US" b="1" dirty="0" smtClean="0"/>
          </a:p>
          <a:p>
            <a:pPr lvl="0"/>
            <a:endParaRPr lang="en-US" b="1" dirty="0"/>
          </a:p>
          <a:p>
            <a:pPr lvl="0"/>
            <a:endParaRPr lang="en-US" b="1" dirty="0"/>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69</a:t>
            </a:fld>
            <a:endParaRPr lang="en-US"/>
          </a:p>
        </p:txBody>
      </p:sp>
      <p:pic>
        <p:nvPicPr>
          <p:cNvPr id="5" name="image20.png" descr="Color wheel on dashboard of Adobe Color"/>
          <p:cNvPicPr/>
          <p:nvPr/>
        </p:nvPicPr>
        <p:blipFill>
          <a:blip r:embed="rId2"/>
          <a:srcRect/>
          <a:stretch>
            <a:fillRect/>
          </a:stretch>
        </p:blipFill>
        <p:spPr>
          <a:xfrm>
            <a:off x="1185037" y="2504918"/>
            <a:ext cx="6468512" cy="3987321"/>
          </a:xfrm>
          <a:prstGeom prst="rect">
            <a:avLst/>
          </a:prstGeom>
          <a:ln/>
        </p:spPr>
      </p:pic>
    </p:spTree>
    <p:extLst>
      <p:ext uri="{BB962C8B-B14F-4D97-AF65-F5344CB8AC3E}">
        <p14:creationId xmlns:p14="http://schemas.microsoft.com/office/powerpoint/2010/main" val="27376630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000" b="1" dirty="0"/>
              <a:t>Chromatic Light</a:t>
            </a:r>
            <a:endParaRPr lang="en-US" sz="2000" b="1" dirty="0"/>
          </a:p>
        </p:txBody>
      </p:sp>
      <p:sp>
        <p:nvSpPr>
          <p:cNvPr id="3" name="Content Placeholder 2"/>
          <p:cNvSpPr>
            <a:spLocks noGrp="1"/>
          </p:cNvSpPr>
          <p:nvPr>
            <p:ph idx="1"/>
          </p:nvPr>
        </p:nvSpPr>
        <p:spPr>
          <a:xfrm>
            <a:off x="435895" y="2597834"/>
            <a:ext cx="8272211" cy="3678303"/>
          </a:xfrm>
        </p:spPr>
        <p:txBody>
          <a:bodyPr/>
          <a:lstStyle/>
          <a:p>
            <a:pPr lvl="0"/>
            <a:r>
              <a:rPr lang="en-US" sz="1600" dirty="0" smtClean="0">
                <a:solidFill>
                  <a:srgbClr val="C00000"/>
                </a:solidFill>
              </a:rPr>
              <a:t>Light</a:t>
            </a:r>
            <a:r>
              <a:rPr lang="en-US" sz="1600" dirty="0">
                <a:solidFill>
                  <a:srgbClr val="C00000"/>
                </a:solidFill>
              </a:rPr>
              <a:t>: </a:t>
            </a:r>
            <a:r>
              <a:rPr lang="en-US" sz="1600" dirty="0"/>
              <a:t>is an electromagnetic wave. Its </a:t>
            </a:r>
            <a:r>
              <a:rPr lang="en-US" sz="1600" dirty="0">
                <a:solidFill>
                  <a:srgbClr val="FF0000"/>
                </a:solidFill>
              </a:rPr>
              <a:t>color</a:t>
            </a:r>
            <a:r>
              <a:rPr lang="en-US" sz="1600" dirty="0"/>
              <a:t> is characterized by the wavelength content of the light.</a:t>
            </a:r>
          </a:p>
          <a:p>
            <a:pPr lvl="0"/>
            <a:r>
              <a:rPr lang="en-US" sz="1600" dirty="0"/>
              <a:t>We perceive electromagnetic energy having wavelengths in the range 400-700 nm as </a:t>
            </a:r>
            <a:r>
              <a:rPr lang="en-US" sz="1600" dirty="0">
                <a:solidFill>
                  <a:srgbClr val="C00000"/>
                </a:solidFill>
              </a:rPr>
              <a:t>visible light</a:t>
            </a:r>
            <a:r>
              <a:rPr lang="en-US" sz="1600" dirty="0"/>
              <a:t>.</a:t>
            </a:r>
          </a:p>
          <a:p>
            <a:endParaRPr lang="en-US" sz="1600" dirty="0" smtClean="0">
              <a:solidFill>
                <a:srgbClr val="000066"/>
              </a:solidFill>
              <a:latin typeface="+mj-lt"/>
              <a:cs typeface="Arial" panose="020B0604020202020204" pitchFamily="34" charset="0"/>
            </a:endParaRPr>
          </a:p>
          <a:p>
            <a:endParaRPr lang="en-US" altLang="zh-CN" sz="1400" dirty="0">
              <a:solidFill>
                <a:srgbClr val="000066"/>
              </a:solidFill>
              <a:latin typeface="Arial" panose="020B0604020202020204" pitchFamily="34" charset="0"/>
              <a:cs typeface="Arial" panose="020B0604020202020204" pitchFamily="34" charset="0"/>
            </a:endParaRPr>
          </a:p>
          <a:p>
            <a:endParaRPr lang="en-US" altLang="zh-CN" sz="1400" dirty="0" smtClean="0">
              <a:solidFill>
                <a:srgbClr val="000066"/>
              </a:solidFill>
              <a:latin typeface="Arial" panose="020B0604020202020204" pitchFamily="34" charset="0"/>
              <a:cs typeface="Arial" panose="020B0604020202020204" pitchFamily="34" charset="0"/>
            </a:endParaRPr>
          </a:p>
          <a:p>
            <a:endParaRPr lang="en-US" altLang="zh-CN" sz="1400" dirty="0">
              <a:solidFill>
                <a:srgbClr val="000066"/>
              </a:solidFill>
              <a:latin typeface="Arial" panose="020B0604020202020204" pitchFamily="34" charset="0"/>
              <a:cs typeface="Arial" panose="020B0604020202020204" pitchFamily="34" charset="0"/>
            </a:endParaRPr>
          </a:p>
          <a:p>
            <a:endParaRPr lang="en-US" altLang="zh-CN" sz="1400" dirty="0" smtClean="0">
              <a:solidFill>
                <a:srgbClr val="000066"/>
              </a:solidFill>
              <a:latin typeface="Arial" panose="020B0604020202020204" pitchFamily="34" charset="0"/>
              <a:cs typeface="Arial" panose="020B0604020202020204" pitchFamily="34" charset="0"/>
            </a:endParaRPr>
          </a:p>
          <a:p>
            <a:endParaRPr lang="en-US" altLang="zh-CN" sz="1400" dirty="0">
              <a:solidFill>
                <a:srgbClr val="000066"/>
              </a:solidFill>
              <a:latin typeface="Arial" panose="020B0604020202020204" pitchFamily="34" charset="0"/>
              <a:cs typeface="Arial" panose="020B0604020202020204" pitchFamily="34" charset="0"/>
            </a:endParaRPr>
          </a:p>
          <a:p>
            <a:endParaRPr lang="en-US" altLang="zh-CN" sz="1400" dirty="0" smtClean="0">
              <a:solidFill>
                <a:srgbClr val="000066"/>
              </a:solidFill>
              <a:latin typeface="Arial" panose="020B0604020202020204" pitchFamily="34" charset="0"/>
              <a:cs typeface="Arial" panose="020B0604020202020204" pitchFamily="34" charset="0"/>
            </a:endParaRPr>
          </a:p>
          <a:p>
            <a:endParaRPr lang="en-US" altLang="zh-CN" sz="1400" dirty="0">
              <a:solidFill>
                <a:srgbClr val="000066"/>
              </a:solidFill>
              <a:latin typeface="Arial" panose="020B0604020202020204" pitchFamily="34" charset="0"/>
              <a:cs typeface="Arial" panose="020B0604020202020204" pitchFamily="34" charset="0"/>
            </a:endParaRPr>
          </a:p>
          <a:p>
            <a:endParaRPr lang="en-US" altLang="zh-CN" sz="1400" dirty="0" smtClean="0">
              <a:solidFill>
                <a:srgbClr val="000066"/>
              </a:solidFill>
              <a:latin typeface="Arial" panose="020B0604020202020204" pitchFamily="34" charset="0"/>
              <a:cs typeface="Arial" panose="020B0604020202020204" pitchFamily="34" charset="0"/>
            </a:endParaRPr>
          </a:p>
          <a:p>
            <a:endParaRPr lang="en-US" altLang="zh-CN" sz="1200" dirty="0">
              <a:solidFill>
                <a:srgbClr val="000066"/>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7</a:t>
            </a:fld>
            <a:endParaRPr lang="en-US"/>
          </a:p>
        </p:txBody>
      </p:sp>
      <p:pic>
        <p:nvPicPr>
          <p:cNvPr id="6" name="Picture 5"/>
          <p:cNvPicPr/>
          <p:nvPr/>
        </p:nvPicPr>
        <p:blipFill>
          <a:blip r:embed="rId2"/>
          <a:srcRect/>
          <a:stretch>
            <a:fillRect/>
          </a:stretch>
        </p:blipFill>
        <p:spPr bwMode="auto">
          <a:xfrm>
            <a:off x="1203991" y="3311696"/>
            <a:ext cx="6787865" cy="2449023"/>
          </a:xfrm>
          <a:prstGeom prst="rect">
            <a:avLst/>
          </a:prstGeom>
          <a:noFill/>
          <a:ln w="9525">
            <a:noFill/>
            <a:miter lim="800000"/>
            <a:headEnd/>
            <a:tailEnd/>
          </a:ln>
        </p:spPr>
      </p:pic>
    </p:spTree>
    <p:extLst>
      <p:ext uri="{BB962C8B-B14F-4D97-AF65-F5344CB8AC3E}">
        <p14:creationId xmlns:p14="http://schemas.microsoft.com/office/powerpoint/2010/main" val="165876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Color Tools</a:t>
            </a:r>
          </a:p>
        </p:txBody>
      </p:sp>
      <p:sp>
        <p:nvSpPr>
          <p:cNvPr id="3" name="Content Placeholder 2"/>
          <p:cNvSpPr>
            <a:spLocks noGrp="1"/>
          </p:cNvSpPr>
          <p:nvPr>
            <p:ph idx="1"/>
          </p:nvPr>
        </p:nvSpPr>
        <p:spPr/>
        <p:txBody>
          <a:bodyPr/>
          <a:lstStyle/>
          <a:p>
            <a:r>
              <a:rPr lang="en-US" sz="1600" b="1" dirty="0">
                <a:solidFill>
                  <a:srgbClr val="FF0000"/>
                </a:solidFill>
              </a:rPr>
              <a:t>Illustrator Color Guide</a:t>
            </a:r>
          </a:p>
          <a:p>
            <a:pPr lvl="0"/>
            <a:endParaRPr lang="en-US" b="1" dirty="0"/>
          </a:p>
          <a:p>
            <a:pPr lvl="0"/>
            <a:endParaRPr lang="en-US" b="1" dirty="0" smtClean="0"/>
          </a:p>
          <a:p>
            <a:pPr lvl="0"/>
            <a:endParaRPr lang="en-US" b="1" dirty="0"/>
          </a:p>
          <a:p>
            <a:pPr lvl="0"/>
            <a:endParaRPr lang="en-US" b="1" dirty="0" smtClean="0"/>
          </a:p>
          <a:p>
            <a:pPr lvl="0"/>
            <a:endParaRPr lang="en-US" b="1" dirty="0"/>
          </a:p>
          <a:p>
            <a:pPr lvl="0"/>
            <a:endParaRPr lang="en-US" b="1" dirty="0" smtClean="0"/>
          </a:p>
          <a:p>
            <a:pPr lvl="0"/>
            <a:endParaRPr lang="en-US" b="1" dirty="0"/>
          </a:p>
          <a:p>
            <a:pPr lvl="0"/>
            <a:endParaRPr lang="en-US" b="1" dirty="0" smtClean="0"/>
          </a:p>
          <a:p>
            <a:pPr lvl="0"/>
            <a:endParaRPr lang="en-US" b="1" dirty="0"/>
          </a:p>
          <a:p>
            <a:pPr lvl="0"/>
            <a:endParaRPr lang="en-US" b="1" dirty="0"/>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70</a:t>
            </a:fld>
            <a:endParaRPr lang="en-US"/>
          </a:p>
        </p:txBody>
      </p:sp>
      <p:pic>
        <p:nvPicPr>
          <p:cNvPr id="6" name="image26.png" descr="Color options on Illustrator Color Guide tool"/>
          <p:cNvPicPr/>
          <p:nvPr/>
        </p:nvPicPr>
        <p:blipFill>
          <a:blip r:embed="rId2"/>
          <a:srcRect/>
          <a:stretch>
            <a:fillRect/>
          </a:stretch>
        </p:blipFill>
        <p:spPr>
          <a:xfrm>
            <a:off x="1652016" y="2608326"/>
            <a:ext cx="5772912" cy="3893058"/>
          </a:xfrm>
          <a:prstGeom prst="rect">
            <a:avLst/>
          </a:prstGeom>
          <a:ln/>
        </p:spPr>
      </p:pic>
    </p:spTree>
    <p:extLst>
      <p:ext uri="{BB962C8B-B14F-4D97-AF65-F5344CB8AC3E}">
        <p14:creationId xmlns:p14="http://schemas.microsoft.com/office/powerpoint/2010/main" val="25177435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Color Tools</a:t>
            </a:r>
          </a:p>
        </p:txBody>
      </p:sp>
      <p:sp>
        <p:nvSpPr>
          <p:cNvPr id="3" name="Content Placeholder 2"/>
          <p:cNvSpPr>
            <a:spLocks noGrp="1"/>
          </p:cNvSpPr>
          <p:nvPr>
            <p:ph idx="1"/>
          </p:nvPr>
        </p:nvSpPr>
        <p:spPr/>
        <p:txBody>
          <a:bodyPr/>
          <a:lstStyle/>
          <a:p>
            <a:r>
              <a:rPr lang="en-US" sz="1600" b="1" dirty="0">
                <a:solidFill>
                  <a:srgbClr val="FF0000"/>
                </a:solidFill>
              </a:rPr>
              <a:t>Preset Color Guides (Microsoft)</a:t>
            </a:r>
          </a:p>
          <a:p>
            <a:pPr lvl="0"/>
            <a:endParaRPr lang="en-US" b="1" dirty="0"/>
          </a:p>
          <a:p>
            <a:pPr lvl="0"/>
            <a:endParaRPr lang="en-US" b="1" dirty="0" smtClean="0"/>
          </a:p>
          <a:p>
            <a:pPr lvl="0"/>
            <a:endParaRPr lang="en-US" b="1" dirty="0"/>
          </a:p>
          <a:p>
            <a:pPr lvl="0"/>
            <a:endParaRPr lang="en-US" b="1" dirty="0" smtClean="0"/>
          </a:p>
          <a:p>
            <a:pPr lvl="0"/>
            <a:endParaRPr lang="en-US" b="1" dirty="0"/>
          </a:p>
          <a:p>
            <a:pPr lvl="0"/>
            <a:endParaRPr lang="en-US" b="1" dirty="0" smtClean="0"/>
          </a:p>
          <a:p>
            <a:pPr lvl="0"/>
            <a:endParaRPr lang="en-US" b="1" dirty="0"/>
          </a:p>
          <a:p>
            <a:pPr lvl="0"/>
            <a:endParaRPr lang="en-US" b="1" dirty="0" smtClean="0"/>
          </a:p>
          <a:p>
            <a:pPr lvl="0"/>
            <a:endParaRPr lang="en-US" b="1" dirty="0"/>
          </a:p>
          <a:p>
            <a:pPr lvl="0"/>
            <a:endParaRPr lang="en-US" b="1" dirty="0"/>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71</a:t>
            </a:fld>
            <a:endParaRPr lang="en-US"/>
          </a:p>
        </p:txBody>
      </p:sp>
      <p:pic>
        <p:nvPicPr>
          <p:cNvPr id="6" name="image36.png" descr="Color swatches and meters in PowerPoint"/>
          <p:cNvPicPr/>
          <p:nvPr/>
        </p:nvPicPr>
        <p:blipFill>
          <a:blip r:embed="rId2"/>
          <a:srcRect/>
          <a:stretch>
            <a:fillRect/>
          </a:stretch>
        </p:blipFill>
        <p:spPr>
          <a:xfrm>
            <a:off x="1111884" y="2534792"/>
            <a:ext cx="6422771" cy="4003167"/>
          </a:xfrm>
          <a:prstGeom prst="rect">
            <a:avLst/>
          </a:prstGeom>
          <a:ln/>
        </p:spPr>
      </p:pic>
    </p:spTree>
    <p:extLst>
      <p:ext uri="{BB962C8B-B14F-4D97-AF65-F5344CB8AC3E}">
        <p14:creationId xmlns:p14="http://schemas.microsoft.com/office/powerpoint/2010/main" val="4272568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Color Tools</a:t>
            </a:r>
          </a:p>
        </p:txBody>
      </p:sp>
      <p:sp>
        <p:nvSpPr>
          <p:cNvPr id="3" name="Content Placeholder 2"/>
          <p:cNvSpPr>
            <a:spLocks noGrp="1"/>
          </p:cNvSpPr>
          <p:nvPr>
            <p:ph idx="1"/>
          </p:nvPr>
        </p:nvSpPr>
        <p:spPr>
          <a:xfrm>
            <a:off x="435895" y="1996895"/>
            <a:ext cx="8272211" cy="3678303"/>
          </a:xfrm>
        </p:spPr>
        <p:txBody>
          <a:bodyPr/>
          <a:lstStyle/>
          <a:p>
            <a:r>
              <a:rPr lang="en-US" sz="1600" b="1" dirty="0">
                <a:solidFill>
                  <a:srgbClr val="FF0000"/>
                </a:solidFill>
              </a:rPr>
              <a:t>Coolors </a:t>
            </a:r>
          </a:p>
          <a:p>
            <a:pPr lvl="0"/>
            <a:endParaRPr lang="en-US" b="1" dirty="0" smtClean="0"/>
          </a:p>
          <a:p>
            <a:pPr lvl="0"/>
            <a:endParaRPr lang="en-US" b="1" dirty="0"/>
          </a:p>
          <a:p>
            <a:pPr lvl="0"/>
            <a:endParaRPr lang="en-US" b="1" dirty="0" smtClean="0"/>
          </a:p>
          <a:p>
            <a:pPr lvl="0"/>
            <a:endParaRPr lang="en-US" b="1" dirty="0"/>
          </a:p>
          <a:p>
            <a:pPr lvl="0"/>
            <a:endParaRPr lang="en-US" b="1" dirty="0" smtClean="0"/>
          </a:p>
          <a:p>
            <a:pPr lvl="0"/>
            <a:endParaRPr lang="en-US" b="1" dirty="0"/>
          </a:p>
          <a:p>
            <a:pPr lvl="0"/>
            <a:endParaRPr lang="en-US" b="1" dirty="0" smtClean="0"/>
          </a:p>
          <a:p>
            <a:pPr lvl="0"/>
            <a:endParaRPr lang="en-US" b="1" dirty="0"/>
          </a:p>
          <a:p>
            <a:pPr lvl="0"/>
            <a:endParaRPr lang="en-US" b="1" dirty="0"/>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72</a:t>
            </a:fld>
            <a:endParaRPr lang="en-US"/>
          </a:p>
        </p:txBody>
      </p:sp>
      <p:pic>
        <p:nvPicPr>
          <p:cNvPr id="6" name="Picture 5"/>
          <p:cNvPicPr>
            <a:picLocks noChangeAspect="1"/>
          </p:cNvPicPr>
          <p:nvPr/>
        </p:nvPicPr>
        <p:blipFill>
          <a:blip r:embed="rId2"/>
          <a:stretch>
            <a:fillRect/>
          </a:stretch>
        </p:blipFill>
        <p:spPr>
          <a:xfrm>
            <a:off x="1216532" y="2746247"/>
            <a:ext cx="6290692" cy="3688783"/>
          </a:xfrm>
          <a:prstGeom prst="rect">
            <a:avLst/>
          </a:prstGeom>
        </p:spPr>
      </p:pic>
    </p:spTree>
    <p:extLst>
      <p:ext uri="{BB962C8B-B14F-4D97-AF65-F5344CB8AC3E}">
        <p14:creationId xmlns:p14="http://schemas.microsoft.com/office/powerpoint/2010/main" val="33945289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sz="7200" dirty="0" smtClean="0"/>
              <a:t>Thanks</a:t>
            </a:r>
            <a:r>
              <a:rPr lang="en-US" dirty="0" smtClean="0"/>
              <a:t> </a:t>
            </a:r>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73</a:t>
            </a:fld>
            <a:endParaRPr lang="en-US"/>
          </a:p>
        </p:txBody>
      </p:sp>
    </p:spTree>
    <p:extLst>
      <p:ext uri="{BB962C8B-B14F-4D97-AF65-F5344CB8AC3E}">
        <p14:creationId xmlns:p14="http://schemas.microsoft.com/office/powerpoint/2010/main" val="26316169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000" b="1" dirty="0"/>
              <a:t>Chromatic </a:t>
            </a:r>
            <a:r>
              <a:rPr lang="en-US" altLang="zh-CN" sz="2000" b="1" dirty="0" smtClean="0"/>
              <a:t>Light (cont.)</a:t>
            </a:r>
            <a:endParaRPr lang="en-US" sz="2000" b="1" dirty="0"/>
          </a:p>
        </p:txBody>
      </p:sp>
      <p:sp>
        <p:nvSpPr>
          <p:cNvPr id="3" name="Content Placeholder 2"/>
          <p:cNvSpPr>
            <a:spLocks noGrp="1"/>
          </p:cNvSpPr>
          <p:nvPr>
            <p:ph idx="1"/>
          </p:nvPr>
        </p:nvSpPr>
        <p:spPr/>
        <p:txBody>
          <a:bodyPr>
            <a:normAutofit/>
          </a:bodyPr>
          <a:lstStyle/>
          <a:p>
            <a:pPr marL="284163" indent="-284163">
              <a:spcBef>
                <a:spcPts val="600"/>
              </a:spcBef>
              <a:buClr>
                <a:srgbClr val="000066"/>
              </a:buClr>
              <a:buFont typeface="Microsoft YaHei UI" panose="020B0503020204020204" pitchFamily="34" charset="-122"/>
              <a:buChar char="-"/>
            </a:pPr>
            <a:r>
              <a:rPr lang="en-US" sz="1700" dirty="0">
                <a:solidFill>
                  <a:srgbClr val="000066"/>
                </a:solidFill>
                <a:latin typeface="+mj-lt"/>
                <a:cs typeface="Arial" panose="020B0604020202020204" pitchFamily="34" charset="0"/>
              </a:rPr>
              <a:t>Light is fundamental of color vision</a:t>
            </a:r>
          </a:p>
          <a:p>
            <a:pPr marL="746125" lvl="1" indent="-288925">
              <a:spcBef>
                <a:spcPts val="600"/>
              </a:spcBef>
              <a:spcAft>
                <a:spcPts val="600"/>
              </a:spcAft>
              <a:buClr>
                <a:srgbClr val="000066"/>
              </a:buClr>
              <a:buFont typeface="Arial" panose="020B0604020202020204" pitchFamily="34" charset="0"/>
              <a:buChar char="•"/>
            </a:pPr>
            <a:r>
              <a:rPr lang="en-US" altLang="zh-CN" sz="1700" dirty="0" smtClean="0">
                <a:solidFill>
                  <a:srgbClr val="FF0000"/>
                </a:solidFill>
                <a:latin typeface="+mj-lt"/>
                <a:cs typeface="Arial" panose="020B0604020202020204" pitchFamily="34" charset="0"/>
              </a:rPr>
              <a:t>Achromatic light </a:t>
            </a:r>
            <a:r>
              <a:rPr lang="en-US" altLang="zh-CN" sz="1700" dirty="0" smtClean="0">
                <a:solidFill>
                  <a:srgbClr val="000066"/>
                </a:solidFill>
                <a:latin typeface="+mj-lt"/>
                <a:cs typeface="Arial" panose="020B0604020202020204" pitchFamily="34" charset="0"/>
              </a:rPr>
              <a:t>(</a:t>
            </a:r>
            <a:r>
              <a:rPr lang="en-US" altLang="zh-CN" sz="1700" dirty="0">
                <a:solidFill>
                  <a:srgbClr val="000066"/>
                </a:solidFill>
                <a:latin typeface="+mj-lt"/>
                <a:cs typeface="Arial" panose="020B0604020202020204" pitchFamily="34" charset="0"/>
              </a:rPr>
              <a:t>BW Television): Intensity!</a:t>
            </a:r>
          </a:p>
          <a:p>
            <a:pPr marL="746125" lvl="1" indent="-288925">
              <a:spcBef>
                <a:spcPts val="600"/>
              </a:spcBef>
              <a:spcAft>
                <a:spcPts val="600"/>
              </a:spcAft>
              <a:buClr>
                <a:srgbClr val="000066"/>
              </a:buClr>
              <a:buFont typeface="Arial" panose="020B0604020202020204" pitchFamily="34" charset="0"/>
              <a:buChar char="•"/>
            </a:pPr>
            <a:r>
              <a:rPr lang="en-US" altLang="zh-CN" sz="1700" dirty="0">
                <a:solidFill>
                  <a:srgbClr val="FF0000"/>
                </a:solidFill>
                <a:latin typeface="+mj-lt"/>
                <a:cs typeface="Arial" panose="020B0604020202020204" pitchFamily="34" charset="0"/>
              </a:rPr>
              <a:t>Chromatic </a:t>
            </a:r>
            <a:r>
              <a:rPr lang="en-US" altLang="zh-CN" sz="1700" dirty="0" smtClean="0">
                <a:solidFill>
                  <a:srgbClr val="FF0000"/>
                </a:solidFill>
                <a:latin typeface="+mj-lt"/>
                <a:cs typeface="Arial" panose="020B0604020202020204" pitchFamily="34" charset="0"/>
              </a:rPr>
              <a:t>light </a:t>
            </a:r>
            <a:r>
              <a:rPr lang="en-US" altLang="zh-CN" sz="1700" dirty="0">
                <a:solidFill>
                  <a:srgbClr val="000066"/>
                </a:solidFill>
                <a:latin typeface="+mj-lt"/>
                <a:cs typeface="Arial" panose="020B0604020202020204" pitchFamily="34" charset="0"/>
              </a:rPr>
              <a:t>(Color TV): Radiance, luminance, and Brightness</a:t>
            </a:r>
          </a:p>
          <a:p>
            <a:pPr marL="284163" indent="-284163">
              <a:spcBef>
                <a:spcPts val="600"/>
              </a:spcBef>
              <a:buClr>
                <a:srgbClr val="000066"/>
              </a:buClr>
              <a:buFont typeface="Microsoft YaHei UI" panose="020B0503020204020204" pitchFamily="34" charset="-122"/>
              <a:buChar char="-"/>
            </a:pPr>
            <a:r>
              <a:rPr lang="en-US" altLang="zh-CN" sz="1700" dirty="0">
                <a:solidFill>
                  <a:srgbClr val="000066"/>
                </a:solidFill>
                <a:latin typeface="+mj-lt"/>
                <a:cs typeface="Arial" panose="020B0604020202020204" pitchFamily="34" charset="0"/>
              </a:rPr>
              <a:t>Light is an Electromagnetic waves</a:t>
            </a:r>
          </a:p>
          <a:p>
            <a:pPr marL="746125" lvl="1" indent="-288925">
              <a:spcBef>
                <a:spcPts val="600"/>
              </a:spcBef>
              <a:spcAft>
                <a:spcPts val="600"/>
              </a:spcAft>
              <a:buClr>
                <a:srgbClr val="000066"/>
              </a:buClr>
              <a:buFont typeface="Arial" panose="020B0604020202020204" pitchFamily="34" charset="0"/>
              <a:buChar char="•"/>
            </a:pPr>
            <a:r>
              <a:rPr lang="en-US" altLang="zh-CN" sz="1700" dirty="0">
                <a:solidFill>
                  <a:srgbClr val="000066"/>
                </a:solidFill>
                <a:latin typeface="+mj-lt"/>
                <a:cs typeface="Arial" panose="020B0604020202020204" pitchFamily="34" charset="0"/>
              </a:rPr>
              <a:t>The wave which wavelength (pure) is between </a:t>
            </a:r>
            <a:r>
              <a:rPr lang="en-US" altLang="zh-CN" sz="1700" dirty="0">
                <a:solidFill>
                  <a:srgbClr val="7030A0"/>
                </a:solidFill>
                <a:latin typeface="+mj-lt"/>
                <a:cs typeface="Arial" panose="020B0604020202020204" pitchFamily="34" charset="0"/>
              </a:rPr>
              <a:t>~400nm</a:t>
            </a:r>
            <a:r>
              <a:rPr lang="en-US" altLang="zh-CN" sz="1700" dirty="0">
                <a:solidFill>
                  <a:srgbClr val="000066"/>
                </a:solidFill>
                <a:latin typeface="+mj-lt"/>
                <a:cs typeface="Arial" panose="020B0604020202020204" pitchFamily="34" charset="0"/>
              </a:rPr>
              <a:t> and </a:t>
            </a:r>
            <a:r>
              <a:rPr lang="en-US" altLang="zh-CN" sz="1700" dirty="0">
                <a:solidFill>
                  <a:srgbClr val="FF0000"/>
                </a:solidFill>
                <a:latin typeface="+mj-lt"/>
                <a:cs typeface="Arial" panose="020B0604020202020204" pitchFamily="34" charset="0"/>
              </a:rPr>
              <a:t>~700nm</a:t>
            </a:r>
            <a:r>
              <a:rPr lang="en-US" altLang="zh-CN" sz="1700" dirty="0">
                <a:solidFill>
                  <a:srgbClr val="000066"/>
                </a:solidFill>
                <a:latin typeface="+mj-lt"/>
                <a:cs typeface="Arial" panose="020B0604020202020204" pitchFamily="34" charset="0"/>
              </a:rPr>
              <a:t> is detectable by human </a:t>
            </a:r>
            <a:r>
              <a:rPr lang="en-US" altLang="zh-CN" sz="1700" dirty="0" smtClean="0">
                <a:solidFill>
                  <a:srgbClr val="000066"/>
                </a:solidFill>
                <a:latin typeface="+mj-lt"/>
                <a:cs typeface="Arial" panose="020B0604020202020204" pitchFamily="34" charset="0"/>
              </a:rPr>
              <a:t>eye.</a:t>
            </a:r>
            <a:endParaRPr lang="en-US" altLang="zh-CN" sz="1700" dirty="0">
              <a:solidFill>
                <a:srgbClr val="000066"/>
              </a:solidFill>
              <a:latin typeface="+mj-lt"/>
              <a:cs typeface="Arial" panose="020B0604020202020204" pitchFamily="34" charset="0"/>
            </a:endParaRPr>
          </a:p>
          <a:p>
            <a:pPr marL="284163" indent="-284163">
              <a:spcAft>
                <a:spcPts val="600"/>
              </a:spcAft>
              <a:buClr>
                <a:srgbClr val="000066"/>
              </a:buClr>
              <a:buFont typeface="Microsoft YaHei UI" panose="020B0503020204020204" pitchFamily="34" charset="-122"/>
              <a:buChar char="-"/>
            </a:pPr>
            <a:r>
              <a:rPr lang="en-US" altLang="zh-CN" sz="1700" dirty="0">
                <a:solidFill>
                  <a:srgbClr val="000066"/>
                </a:solidFill>
                <a:latin typeface="+mj-lt"/>
                <a:cs typeface="Arial" panose="020B0604020202020204" pitchFamily="34" charset="0"/>
              </a:rPr>
              <a:t>λ &lt; 400nm: </a:t>
            </a:r>
            <a:r>
              <a:rPr lang="en-US" altLang="zh-CN" sz="1700" dirty="0">
                <a:solidFill>
                  <a:srgbClr val="7030A0"/>
                </a:solidFill>
                <a:latin typeface="+mj-lt"/>
                <a:cs typeface="Arial" panose="020B0604020202020204" pitchFamily="34" charset="0"/>
              </a:rPr>
              <a:t>Ultraviolet</a:t>
            </a:r>
          </a:p>
          <a:p>
            <a:pPr marL="284163" indent="-284163">
              <a:spcBef>
                <a:spcPts val="600"/>
              </a:spcBef>
              <a:spcAft>
                <a:spcPts val="600"/>
              </a:spcAft>
              <a:buClr>
                <a:srgbClr val="000066"/>
              </a:buClr>
              <a:buFont typeface="Microsoft YaHei UI" panose="020B0503020204020204" pitchFamily="34" charset="-122"/>
              <a:buChar char="-"/>
            </a:pPr>
            <a:r>
              <a:rPr lang="en-US" altLang="zh-CN" sz="1700" dirty="0">
                <a:solidFill>
                  <a:srgbClr val="000066"/>
                </a:solidFill>
                <a:latin typeface="+mj-lt"/>
                <a:cs typeface="Arial" panose="020B0604020202020204" pitchFamily="34" charset="0"/>
              </a:rPr>
              <a:t>λ &gt; 700nm: </a:t>
            </a:r>
            <a:r>
              <a:rPr lang="en-US" altLang="zh-CN" sz="1700" dirty="0">
                <a:solidFill>
                  <a:srgbClr val="FF0000"/>
                </a:solidFill>
                <a:latin typeface="+mj-lt"/>
                <a:cs typeface="Arial" panose="020B0604020202020204" pitchFamily="34" charset="0"/>
              </a:rPr>
              <a:t>Infrared</a:t>
            </a:r>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8</a:t>
            </a:fld>
            <a:endParaRPr lang="en-US"/>
          </a:p>
        </p:txBody>
      </p:sp>
    </p:spTree>
    <p:extLst>
      <p:ext uri="{BB962C8B-B14F-4D97-AF65-F5344CB8AC3E}">
        <p14:creationId xmlns:p14="http://schemas.microsoft.com/office/powerpoint/2010/main" val="20432259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000" b="1" dirty="0"/>
              <a:t>Chromatic </a:t>
            </a:r>
            <a:r>
              <a:rPr lang="en-US" altLang="zh-CN" sz="2000" b="1" dirty="0" smtClean="0"/>
              <a:t>Light quantities</a:t>
            </a:r>
            <a:endParaRPr lang="en-US" sz="2000" b="1" dirty="0"/>
          </a:p>
        </p:txBody>
      </p:sp>
      <p:sp>
        <p:nvSpPr>
          <p:cNvPr id="3" name="Content Placeholder 2"/>
          <p:cNvSpPr>
            <a:spLocks noGrp="1"/>
          </p:cNvSpPr>
          <p:nvPr>
            <p:ph idx="1"/>
          </p:nvPr>
        </p:nvSpPr>
        <p:spPr/>
        <p:txBody>
          <a:bodyPr>
            <a:normAutofit/>
          </a:bodyPr>
          <a:lstStyle/>
          <a:p>
            <a:pPr marL="284163" indent="-284163">
              <a:spcBef>
                <a:spcPts val="600"/>
              </a:spcBef>
              <a:buClr>
                <a:srgbClr val="000066"/>
              </a:buClr>
              <a:buFont typeface="Microsoft YaHei UI" panose="020B0503020204020204" pitchFamily="34" charset="-122"/>
              <a:buChar char="-"/>
            </a:pPr>
            <a:r>
              <a:rPr lang="en-US" sz="1600" dirty="0">
                <a:solidFill>
                  <a:srgbClr val="FF0000"/>
                </a:solidFill>
                <a:latin typeface="+mj-lt"/>
                <a:cs typeface="Arial" panose="020B0604020202020204" pitchFamily="34" charset="0"/>
              </a:rPr>
              <a:t>Radiance:</a:t>
            </a:r>
          </a:p>
          <a:p>
            <a:pPr marL="746125" lvl="1" indent="-288925">
              <a:spcBef>
                <a:spcPts val="600"/>
              </a:spcBef>
              <a:buClr>
                <a:srgbClr val="000066"/>
              </a:buClr>
              <a:buFont typeface="Arial" panose="020B0604020202020204" pitchFamily="34" charset="0"/>
              <a:buChar char="•"/>
            </a:pPr>
            <a:r>
              <a:rPr lang="en-US" altLang="zh-CN" sz="1600" dirty="0">
                <a:solidFill>
                  <a:srgbClr val="000066"/>
                </a:solidFill>
                <a:latin typeface="+mj-lt"/>
                <a:cs typeface="Arial" panose="020B0604020202020204" pitchFamily="34" charset="0"/>
              </a:rPr>
              <a:t>Total amount of energy that flows from light source (W)</a:t>
            </a:r>
          </a:p>
          <a:p>
            <a:pPr marL="284163" indent="-284163">
              <a:spcBef>
                <a:spcPts val="600"/>
              </a:spcBef>
              <a:buClr>
                <a:srgbClr val="000066"/>
              </a:buClr>
              <a:buFont typeface="Microsoft YaHei UI" panose="020B0503020204020204" pitchFamily="34" charset="-122"/>
              <a:buChar char="-"/>
            </a:pPr>
            <a:r>
              <a:rPr lang="en-US" altLang="zh-CN" sz="1600" dirty="0">
                <a:solidFill>
                  <a:srgbClr val="FF0000"/>
                </a:solidFill>
                <a:latin typeface="+mj-lt"/>
                <a:cs typeface="Arial" panose="020B0604020202020204" pitchFamily="34" charset="0"/>
              </a:rPr>
              <a:t>Luminance</a:t>
            </a:r>
            <a:r>
              <a:rPr lang="en-US" altLang="zh-CN" sz="1600" dirty="0">
                <a:solidFill>
                  <a:srgbClr val="000066"/>
                </a:solidFill>
                <a:latin typeface="+mj-lt"/>
                <a:cs typeface="Arial" panose="020B0604020202020204" pitchFamily="34" charset="0"/>
              </a:rPr>
              <a:t>:</a:t>
            </a:r>
          </a:p>
          <a:p>
            <a:pPr marL="746125" lvl="1" indent="-288925">
              <a:spcBef>
                <a:spcPts val="600"/>
              </a:spcBef>
              <a:buClr>
                <a:srgbClr val="000066"/>
              </a:buClr>
              <a:buFont typeface="Arial" panose="020B0604020202020204" pitchFamily="34" charset="0"/>
              <a:buChar char="•"/>
              <a:tabLst>
                <a:tab pos="6172200" algn="l"/>
                <a:tab pos="6802438" algn="l"/>
              </a:tabLst>
            </a:pPr>
            <a:r>
              <a:rPr lang="en-US" altLang="zh-CN" sz="1600" dirty="0">
                <a:solidFill>
                  <a:srgbClr val="000066"/>
                </a:solidFill>
                <a:latin typeface="+mj-lt"/>
                <a:cs typeface="Arial" panose="020B0604020202020204" pitchFamily="34" charset="0"/>
              </a:rPr>
              <a:t>The amount of energy that an </a:t>
            </a:r>
            <a:r>
              <a:rPr lang="en-US" altLang="zh-CN" sz="1600" dirty="0" smtClean="0">
                <a:solidFill>
                  <a:srgbClr val="000066"/>
                </a:solidFill>
                <a:latin typeface="+mj-lt"/>
                <a:cs typeface="Arial" panose="020B0604020202020204" pitchFamily="34" charset="0"/>
              </a:rPr>
              <a:t>observer</a:t>
            </a:r>
            <a:r>
              <a:rPr lang="ar-EG" altLang="zh-CN" sz="1600" dirty="0" smtClean="0">
                <a:solidFill>
                  <a:srgbClr val="000066"/>
                </a:solidFill>
                <a:latin typeface="+mj-lt"/>
                <a:cs typeface="Arial" panose="020B0604020202020204" pitchFamily="34" charset="0"/>
              </a:rPr>
              <a:t> </a:t>
            </a:r>
            <a:r>
              <a:rPr lang="en-US" altLang="zh-CN" sz="1600" i="1" dirty="0" smtClean="0">
                <a:solidFill>
                  <a:srgbClr val="000066"/>
                </a:solidFill>
                <a:latin typeface="+mj-lt"/>
                <a:cs typeface="Arial" panose="020B0604020202020204" pitchFamily="34" charset="0"/>
              </a:rPr>
              <a:t>perceives</a:t>
            </a:r>
            <a:r>
              <a:rPr lang="en-US" altLang="zh-CN" sz="1600" dirty="0" smtClean="0">
                <a:solidFill>
                  <a:srgbClr val="000066"/>
                </a:solidFill>
                <a:latin typeface="+mj-lt"/>
                <a:cs typeface="Arial" panose="020B0604020202020204" pitchFamily="34" charset="0"/>
              </a:rPr>
              <a:t> </a:t>
            </a:r>
            <a:r>
              <a:rPr lang="en-US" altLang="zh-CN" sz="1600" dirty="0">
                <a:solidFill>
                  <a:srgbClr val="000066"/>
                </a:solidFill>
                <a:latin typeface="+mj-lt"/>
                <a:cs typeface="Arial" panose="020B0604020202020204" pitchFamily="34" charset="0"/>
              </a:rPr>
              <a:t>from light source. </a:t>
            </a:r>
            <a:r>
              <a:rPr lang="en-US" altLang="zh-CN" sz="1600" dirty="0" smtClean="0">
                <a:solidFill>
                  <a:srgbClr val="000066"/>
                </a:solidFill>
                <a:latin typeface="+mj-lt"/>
                <a:cs typeface="Arial" panose="020B0604020202020204" pitchFamily="34" charset="0"/>
              </a:rPr>
              <a:t>(</a:t>
            </a:r>
            <a:r>
              <a:rPr lang="en-US" altLang="zh-CN" sz="1600" dirty="0">
                <a:solidFill>
                  <a:srgbClr val="000066"/>
                </a:solidFill>
                <a:latin typeface="+mj-lt"/>
                <a:cs typeface="Arial" panose="020B0604020202020204" pitchFamily="34" charset="0"/>
              </a:rPr>
              <a:t>IR case: R may be high while L is zero</a:t>
            </a:r>
            <a:r>
              <a:rPr lang="en-US" altLang="zh-CN" sz="1600" dirty="0" smtClean="0">
                <a:solidFill>
                  <a:srgbClr val="000066"/>
                </a:solidFill>
                <a:latin typeface="+mj-lt"/>
                <a:cs typeface="Arial" panose="020B0604020202020204" pitchFamily="34" charset="0"/>
              </a:rPr>
              <a:t>)</a:t>
            </a:r>
          </a:p>
          <a:p>
            <a:pPr marL="284163" indent="-284163">
              <a:spcBef>
                <a:spcPts val="600"/>
              </a:spcBef>
              <a:buClr>
                <a:srgbClr val="000066"/>
              </a:buClr>
              <a:buFont typeface="Microsoft YaHei UI" panose="020B0503020204020204" pitchFamily="34" charset="-122"/>
              <a:buChar char="-"/>
            </a:pPr>
            <a:r>
              <a:rPr lang="en-US" altLang="zh-CN" sz="1600" dirty="0" smtClean="0">
                <a:solidFill>
                  <a:srgbClr val="FF0000"/>
                </a:solidFill>
                <a:latin typeface="+mj-lt"/>
                <a:cs typeface="Arial" panose="020B0604020202020204" pitchFamily="34" charset="0"/>
              </a:rPr>
              <a:t>Brightness</a:t>
            </a:r>
            <a:r>
              <a:rPr lang="en-US" altLang="zh-CN" sz="1600" dirty="0">
                <a:solidFill>
                  <a:srgbClr val="000066"/>
                </a:solidFill>
                <a:latin typeface="+mj-lt"/>
                <a:cs typeface="Arial" panose="020B0604020202020204" pitchFamily="34" charset="0"/>
              </a:rPr>
              <a:t>:</a:t>
            </a:r>
          </a:p>
          <a:p>
            <a:pPr marL="746125" lvl="1" indent="-288925">
              <a:spcBef>
                <a:spcPts val="600"/>
              </a:spcBef>
              <a:buClr>
                <a:srgbClr val="000066"/>
              </a:buClr>
              <a:buFont typeface="Arial" panose="020B0604020202020204" pitchFamily="34" charset="0"/>
              <a:buChar char="•"/>
            </a:pPr>
            <a:r>
              <a:rPr lang="en-US" altLang="zh-CN" sz="1600" dirty="0">
                <a:solidFill>
                  <a:srgbClr val="000066"/>
                </a:solidFill>
                <a:latin typeface="+mj-lt"/>
                <a:cs typeface="Arial" panose="020B0604020202020204" pitchFamily="34" charset="0"/>
              </a:rPr>
              <a:t>Subjective description, practically impossible to measure</a:t>
            </a:r>
            <a:r>
              <a:rPr lang="en-US" altLang="zh-CN" sz="1600" dirty="0" smtClean="0">
                <a:solidFill>
                  <a:srgbClr val="000066"/>
                </a:solidFill>
                <a:latin typeface="+mj-lt"/>
                <a:cs typeface="Arial" panose="020B0604020202020204" pitchFamily="34" charset="0"/>
              </a:rPr>
              <a:t>.</a:t>
            </a:r>
          </a:p>
          <a:p>
            <a:pPr marL="457200" lvl="1" indent="0">
              <a:spcBef>
                <a:spcPts val="600"/>
              </a:spcBef>
              <a:buClr>
                <a:srgbClr val="000066"/>
              </a:buClr>
              <a:buNone/>
            </a:pPr>
            <a:endParaRPr lang="en-US" altLang="zh-CN" sz="1600" dirty="0">
              <a:solidFill>
                <a:srgbClr val="000066"/>
              </a:solidFill>
              <a:latin typeface="+mj-lt"/>
              <a:cs typeface="Arial" panose="020B0604020202020204" pitchFamily="34" charset="0"/>
            </a:endParaRPr>
          </a:p>
          <a:p>
            <a:endParaRPr lang="en-US" dirty="0"/>
          </a:p>
        </p:txBody>
      </p:sp>
      <p:sp>
        <p:nvSpPr>
          <p:cNvPr id="4" name="Slide Number Placeholder 3"/>
          <p:cNvSpPr>
            <a:spLocks noGrp="1"/>
          </p:cNvSpPr>
          <p:nvPr>
            <p:ph type="sldNum" sz="quarter" idx="12"/>
          </p:nvPr>
        </p:nvSpPr>
        <p:spPr/>
        <p:txBody>
          <a:bodyPr/>
          <a:lstStyle/>
          <a:p>
            <a:fld id="{D2CBC6F9-63DC-418A-A30A-9A9F771FE38A}" type="slidenum">
              <a:rPr lang="en-US" smtClean="0"/>
              <a:t>9</a:t>
            </a:fld>
            <a:endParaRPr lang="en-US"/>
          </a:p>
        </p:txBody>
      </p:sp>
    </p:spTree>
    <p:extLst>
      <p:ext uri="{BB962C8B-B14F-4D97-AF65-F5344CB8AC3E}">
        <p14:creationId xmlns:p14="http://schemas.microsoft.com/office/powerpoint/2010/main" val="1962633674"/>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2741</TotalTime>
  <Words>4114</Words>
  <Application>Microsoft Office PowerPoint</Application>
  <PresentationFormat>On-screen Show (4:3)</PresentationFormat>
  <Paragraphs>644</Paragraphs>
  <Slides>73</Slides>
  <Notes>12</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90" baseType="lpstr">
      <vt:lpstr>微軟正黑體</vt:lpstr>
      <vt:lpstr>Microsoft YaHei UI</vt:lpstr>
      <vt:lpstr>Arial</vt:lpstr>
      <vt:lpstr>Calibri</vt:lpstr>
      <vt:lpstr>Calibri Light</vt:lpstr>
      <vt:lpstr>Cambria Math</vt:lpstr>
      <vt:lpstr>Courier New</vt:lpstr>
      <vt:lpstr>Gill Sans MT</vt:lpstr>
      <vt:lpstr>Majalla UI</vt:lpstr>
      <vt:lpstr>新細明體</vt:lpstr>
      <vt:lpstr>华文中宋</vt:lpstr>
      <vt:lpstr>Times New Roman</vt:lpstr>
      <vt:lpstr>Verdana</vt:lpstr>
      <vt:lpstr>Wingdings</vt:lpstr>
      <vt:lpstr>Wingdings 2</vt:lpstr>
      <vt:lpstr>Dividend</vt:lpstr>
      <vt:lpstr>Equation</vt:lpstr>
      <vt:lpstr>Mansoura University  Faculty of Computers and Information Second Semester- 2020-2021 </vt:lpstr>
      <vt:lpstr>PowerPoint Presentation</vt:lpstr>
      <vt:lpstr>Color </vt:lpstr>
      <vt:lpstr>Why is Color Difficult and important?</vt:lpstr>
      <vt:lpstr>Color processing</vt:lpstr>
      <vt:lpstr>Color and light </vt:lpstr>
      <vt:lpstr>Chromatic Light</vt:lpstr>
      <vt:lpstr>Chromatic Light (cont.)</vt:lpstr>
      <vt:lpstr>Chromatic Light quantities</vt:lpstr>
      <vt:lpstr>Human visual system</vt:lpstr>
      <vt:lpstr>Human visual system (Cont.)</vt:lpstr>
      <vt:lpstr>Color fundamentals </vt:lpstr>
      <vt:lpstr>Achromatic Light</vt:lpstr>
      <vt:lpstr>Gamma Correction</vt:lpstr>
      <vt:lpstr>Gamma Encoding</vt:lpstr>
      <vt:lpstr>Gamma correction</vt:lpstr>
      <vt:lpstr>Additive and subtractive color mixture</vt:lpstr>
      <vt:lpstr>Additive and subtractive color mixture (cont.)</vt:lpstr>
      <vt:lpstr>Complementary Hues – Additive Mixture</vt:lpstr>
      <vt:lpstr>Color Contrast</vt:lpstr>
      <vt:lpstr>Color Gamut</vt:lpstr>
      <vt:lpstr>Color models</vt:lpstr>
      <vt:lpstr>The RGB Color Model</vt:lpstr>
      <vt:lpstr>RGB Color Model</vt:lpstr>
      <vt:lpstr>RGB Color Model</vt:lpstr>
      <vt:lpstr>RGB Color Model</vt:lpstr>
      <vt:lpstr>Standard Primaries and the Chromaticity Diagram</vt:lpstr>
      <vt:lpstr>Chromaticity Diagram</vt:lpstr>
      <vt:lpstr>PowerPoint Presentation</vt:lpstr>
      <vt:lpstr>Chromaticity Diagram</vt:lpstr>
      <vt:lpstr>RGB color values</vt:lpstr>
      <vt:lpstr>Light and pigments</vt:lpstr>
      <vt:lpstr>The CMY(K) Color Model </vt:lpstr>
      <vt:lpstr>RGB and CMYK</vt:lpstr>
      <vt:lpstr>RGB and CMYK</vt:lpstr>
      <vt:lpstr>CMY and CMYK Color Models</vt:lpstr>
      <vt:lpstr>Rendering Intent Perceptual </vt:lpstr>
      <vt:lpstr>Rendering Intent Absolute Colorimetric </vt:lpstr>
      <vt:lpstr>RGB and HSV/HSI/HSL Color Space Conversion</vt:lpstr>
      <vt:lpstr>The HSV Color Model</vt:lpstr>
      <vt:lpstr>PowerPoint Presentation</vt:lpstr>
      <vt:lpstr>The HLS Color Model </vt:lpstr>
      <vt:lpstr>The HLS Color Model </vt:lpstr>
      <vt:lpstr>The HLS Color Model </vt:lpstr>
      <vt:lpstr>PowerPoint Presentation</vt:lpstr>
      <vt:lpstr>HSI Color Model</vt:lpstr>
      <vt:lpstr>HSI Color Model</vt:lpstr>
      <vt:lpstr>Convert RGB model to hsi </vt:lpstr>
      <vt:lpstr>Example</vt:lpstr>
      <vt:lpstr>HSV, HIS, and HLS</vt:lpstr>
      <vt:lpstr>HSV, HIS, and HLS</vt:lpstr>
      <vt:lpstr>Yiq model </vt:lpstr>
      <vt:lpstr>Color definition</vt:lpstr>
      <vt:lpstr>An Introduction to Color Theory and Color Palettes</vt:lpstr>
      <vt:lpstr>An Introduction to Color Theory and Color Palettes</vt:lpstr>
      <vt:lpstr>Introduction to the color wheel</vt:lpstr>
      <vt:lpstr>Introduction to the color wheel</vt:lpstr>
      <vt:lpstr>Introduction to the color wheel</vt:lpstr>
      <vt:lpstr>Color temperature </vt:lpstr>
      <vt:lpstr>Introduction to color palettes </vt:lpstr>
      <vt:lpstr>What are the different types of color palettes?</vt:lpstr>
      <vt:lpstr>What are the different types of color palettes?</vt:lpstr>
      <vt:lpstr>What are the different types of color palettes?</vt:lpstr>
      <vt:lpstr>What are the different types of color palettes?</vt:lpstr>
      <vt:lpstr>What are the different types of color palettes?</vt:lpstr>
      <vt:lpstr>What are the different types of color palettes?</vt:lpstr>
      <vt:lpstr>What are the different types of color palettes?</vt:lpstr>
      <vt:lpstr>How to choose a color palette?</vt:lpstr>
      <vt:lpstr>Color Tools</vt:lpstr>
      <vt:lpstr>Color Tools</vt:lpstr>
      <vt:lpstr>Color Tools</vt:lpstr>
      <vt:lpstr>Color Tools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07- Math and Animation for game Developers</dc:title>
  <dc:creator>Waleed M. Mohamed Eladrowsy</dc:creator>
  <cp:lastModifiedBy>user</cp:lastModifiedBy>
  <cp:revision>111</cp:revision>
  <dcterms:created xsi:type="dcterms:W3CDTF">2021-03-19T16:59:30Z</dcterms:created>
  <dcterms:modified xsi:type="dcterms:W3CDTF">2021-04-03T01:48:56Z</dcterms:modified>
</cp:coreProperties>
</file>